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4" r:id="rId3"/>
    <p:sldId id="273" r:id="rId4"/>
    <p:sldId id="272" r:id="rId5"/>
    <p:sldId id="271" r:id="rId6"/>
    <p:sldId id="275" r:id="rId7"/>
    <p:sldId id="303" r:id="rId8"/>
    <p:sldId id="304" r:id="rId9"/>
    <p:sldId id="289" r:id="rId10"/>
    <p:sldId id="267" r:id="rId11"/>
    <p:sldId id="302" r:id="rId12"/>
    <p:sldId id="265" r:id="rId13"/>
    <p:sldId id="301" r:id="rId14"/>
    <p:sldId id="278" r:id="rId15"/>
    <p:sldId id="279" r:id="rId16"/>
    <p:sldId id="290" r:id="rId17"/>
    <p:sldId id="291" r:id="rId18"/>
    <p:sldId id="293" r:id="rId19"/>
    <p:sldId id="305" r:id="rId20"/>
    <p:sldId id="292" r:id="rId21"/>
    <p:sldId id="294" r:id="rId22"/>
    <p:sldId id="295" r:id="rId23"/>
    <p:sldId id="296" r:id="rId24"/>
    <p:sldId id="297" r:id="rId25"/>
    <p:sldId id="298" r:id="rId26"/>
    <p:sldId id="280" r:id="rId27"/>
    <p:sldId id="300" r:id="rId28"/>
    <p:sldId id="306" r:id="rId29"/>
    <p:sldId id="307" r:id="rId30"/>
    <p:sldId id="281" r:id="rId31"/>
    <p:sldId id="283" r:id="rId32"/>
    <p:sldId id="284" r:id="rId33"/>
    <p:sldId id="263" r:id="rId34"/>
  </p:sldIdLst>
  <p:sldSz cx="9939338" cy="7451725"/>
  <p:notesSz cx="6858000" cy="9144000"/>
  <p:defaultText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D24"/>
    <a:srgbClr val="9F1132"/>
    <a:srgbClr val="385C7F"/>
    <a:srgbClr val="00163B"/>
    <a:srgbClr val="FBB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sfarv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snapToGrid="0" snapToObjects="1">
      <p:cViewPr>
        <p:scale>
          <a:sx n="99" d="100"/>
          <a:sy n="99" d="100"/>
        </p:scale>
        <p:origin x="-920" y="-256"/>
      </p:cViewPr>
      <p:guideLst>
        <p:guide orient="horz" pos="2347"/>
        <p:guide pos="313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026" name="Picture 2" descr="C:\Users\moch\Dropbox\cphbusiness\Grafik\Students\PowerPoint\fris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88" y="1455436"/>
            <a:ext cx="7320471" cy="1610504"/>
          </a:xfrm>
          <a:prstGeom prst="rect">
            <a:avLst/>
          </a:prstGeom>
          <a:noFill/>
          <a:extLst>
            <a:ext uri="{909E8E84-426E-40dd-AFC4-6F175D3DCCD1}">
              <a14:hiddenFill xmlns:a14="http://schemas.microsoft.com/office/drawing/2010/main">
                <a:solidFill>
                  <a:srgbClr val="FFFFFF"/>
                </a:solidFill>
              </a14:hiddenFill>
            </a:ext>
          </a:extLst>
        </p:spPr>
      </p:pic>
      <p:sp>
        <p:nvSpPr>
          <p:cNvPr id="20" name="Pladsholder til tekst 19"/>
          <p:cNvSpPr>
            <a:spLocks noGrp="1"/>
          </p:cNvSpPr>
          <p:nvPr>
            <p:ph type="body" sz="quarter" idx="10" hasCustomPrompt="1"/>
          </p:nvPr>
        </p:nvSpPr>
        <p:spPr>
          <a:xfrm>
            <a:off x="1127236" y="3639312"/>
            <a:ext cx="7399879" cy="784687"/>
          </a:xfrm>
          <a:prstGeom prst="rect">
            <a:avLst/>
          </a:prstGeom>
          <a:ln>
            <a:noFill/>
          </a:ln>
        </p:spPr>
        <p:txBody>
          <a:bodyPr/>
          <a:lstStyle>
            <a:lvl1pPr>
              <a:buNone/>
              <a:defRPr sz="3600">
                <a:solidFill>
                  <a:srgbClr val="9F1132"/>
                </a:solidFill>
              </a:defRPr>
            </a:lvl1pPr>
            <a:lvl2pPr>
              <a:buNone/>
              <a:defRPr/>
            </a:lvl2pPr>
            <a:lvl3pPr>
              <a:buNone/>
              <a:defRPr/>
            </a:lvl3pPr>
          </a:lstStyle>
          <a:p>
            <a:pPr lvl="0"/>
            <a:r>
              <a:rPr lang="da-DK" dirty="0" smtClean="0"/>
              <a:t>Tilføj titel</a:t>
            </a:r>
            <a:endParaRPr lang="da-DK" dirty="0"/>
          </a:p>
        </p:txBody>
      </p:sp>
      <p:sp>
        <p:nvSpPr>
          <p:cNvPr id="22" name="Pladsholder til tekst 21"/>
          <p:cNvSpPr>
            <a:spLocks noGrp="1"/>
          </p:cNvSpPr>
          <p:nvPr>
            <p:ph type="body" sz="quarter" idx="11" hasCustomPrompt="1"/>
          </p:nvPr>
        </p:nvSpPr>
        <p:spPr>
          <a:xfrm>
            <a:off x="1127236" y="4426458"/>
            <a:ext cx="7409023" cy="2285238"/>
          </a:xfrm>
          <a:prstGeom prst="rect">
            <a:avLst/>
          </a:prstGeom>
        </p:spPr>
        <p:txBody>
          <a:bodyPr/>
          <a:lstStyle>
            <a:lvl1pPr>
              <a:buNone/>
              <a:defRPr sz="1400" baseline="0">
                <a:solidFill>
                  <a:srgbClr val="FFFFFF"/>
                </a:solidFill>
              </a:defRPr>
            </a:lvl1pPr>
          </a:lstStyle>
          <a:p>
            <a:pPr lvl="0"/>
            <a:r>
              <a:rPr lang="da-DK" dirty="0" smtClean="0">
                <a:solidFill>
                  <a:srgbClr val="FFFFFF"/>
                </a:solidFill>
              </a:rPr>
              <a:t>PowerPoint 31.07.2012 [RET DATO]</a:t>
            </a:r>
            <a:endParaRPr lang="da-DK" dirty="0"/>
          </a:p>
        </p:txBody>
      </p:sp>
      <p:pic>
        <p:nvPicPr>
          <p:cNvPr id="12"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404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3"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3fot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788" y="1304241"/>
            <a:ext cx="7500977" cy="3443013"/>
          </a:xfrm>
          <a:prstGeom prst="rect">
            <a:avLst/>
          </a:prstGeom>
        </p:spPr>
      </p:pic>
      <p:sp>
        <p:nvSpPr>
          <p:cNvPr id="8" name="Pladsholder til tekst 7"/>
          <p:cNvSpPr>
            <a:spLocks noGrp="1"/>
          </p:cNvSpPr>
          <p:nvPr>
            <p:ph type="body" sz="quarter" idx="10" hasCustomPrompt="1"/>
          </p:nvPr>
        </p:nvSpPr>
        <p:spPr>
          <a:xfrm>
            <a:off x="1127402" y="4855464"/>
            <a:ext cx="7589363" cy="779609"/>
          </a:xfrm>
          <a:prstGeom prst="rect">
            <a:avLst/>
          </a:prstGeom>
        </p:spPr>
        <p:txBody>
          <a:bodyPr/>
          <a:lstStyle>
            <a:lvl1pPr>
              <a:buNone/>
              <a:defRPr sz="3600">
                <a:solidFill>
                  <a:srgbClr val="9F1132"/>
                </a:solidFill>
              </a:defRPr>
            </a:lvl1pPr>
          </a:lstStyle>
          <a:p>
            <a:pPr lvl="0"/>
            <a:r>
              <a:rPr lang="da-DK" dirty="0" smtClean="0"/>
              <a:t>Overskrift</a:t>
            </a:r>
            <a:endParaRPr lang="da-DK" dirty="0"/>
          </a:p>
        </p:txBody>
      </p:sp>
      <p:sp>
        <p:nvSpPr>
          <p:cNvPr id="12" name="Pladsholder til tekst 11"/>
          <p:cNvSpPr>
            <a:spLocks noGrp="1"/>
          </p:cNvSpPr>
          <p:nvPr>
            <p:ph type="body" sz="quarter" idx="11" hasCustomPrompt="1"/>
          </p:nvPr>
        </p:nvSpPr>
        <p:spPr>
          <a:xfrm>
            <a:off x="1127237" y="5644216"/>
            <a:ext cx="7589528" cy="1488103"/>
          </a:xfrm>
          <a:prstGeom prst="rect">
            <a:avLst/>
          </a:prstGeom>
        </p:spPr>
        <p:txBody>
          <a:bodyPr/>
          <a:lstStyle>
            <a:lvl1pPr marL="0" indent="0">
              <a:buFontTx/>
              <a:buNone/>
              <a:defRPr baseline="0">
                <a:solidFill>
                  <a:srgbClr val="FFFFFF"/>
                </a:solidFill>
              </a:defRPr>
            </a:lvl1pPr>
          </a:lstStyle>
          <a:p>
            <a:pPr lvl="0"/>
            <a:r>
              <a:rPr lang="da-DK" dirty="0" err="1" smtClean="0"/>
              <a:t>Duis</a:t>
            </a:r>
            <a:r>
              <a:rPr lang="da-DK" dirty="0" smtClean="0"/>
              <a:t> </a:t>
            </a:r>
            <a:r>
              <a:rPr lang="da-DK" dirty="0" err="1" smtClean="0"/>
              <a:t>autem</a:t>
            </a:r>
            <a:r>
              <a:rPr lang="da-DK" dirty="0" smtClean="0"/>
              <a:t> vel </a:t>
            </a:r>
            <a:r>
              <a:rPr lang="da-DK" dirty="0" err="1" smtClean="0"/>
              <a:t>eum</a:t>
            </a:r>
            <a:r>
              <a:rPr lang="da-DK" dirty="0" smtClean="0"/>
              <a:t> </a:t>
            </a:r>
            <a:r>
              <a:rPr lang="da-DK" dirty="0" err="1" smtClean="0"/>
              <a:t>iriure</a:t>
            </a:r>
            <a:r>
              <a:rPr lang="da-DK" dirty="0" smtClean="0"/>
              <a:t> </a:t>
            </a:r>
            <a:r>
              <a:rPr lang="da-DK" dirty="0" err="1" smtClean="0"/>
              <a:t>dolor</a:t>
            </a:r>
            <a:r>
              <a:rPr lang="da-DK" dirty="0" smtClean="0"/>
              <a:t> in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endParaRPr lang="da-DK" dirty="0"/>
          </a:p>
        </p:txBody>
      </p:sp>
      <p:pic>
        <p:nvPicPr>
          <p:cNvPr id="7"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side">
    <p:spTree>
      <p:nvGrpSpPr>
        <p:cNvPr id="1" name=""/>
        <p:cNvGrpSpPr/>
        <p:nvPr/>
      </p:nvGrpSpPr>
      <p:grpSpPr>
        <a:xfrm>
          <a:off x="0" y="0"/>
          <a:ext cx="0" cy="0"/>
          <a:chOff x="0" y="0"/>
          <a:chExt cx="0" cy="0"/>
        </a:xfrm>
      </p:grpSpPr>
      <p:sp>
        <p:nvSpPr>
          <p:cNvPr id="6" name="Pladsholder til tekst 5"/>
          <p:cNvSpPr>
            <a:spLocks noGrp="1"/>
          </p:cNvSpPr>
          <p:nvPr>
            <p:ph type="body" sz="quarter" idx="10"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
        <p:nvSpPr>
          <p:cNvPr id="5" name="Pladsholder til indhold 4"/>
          <p:cNvSpPr>
            <a:spLocks noGrp="1"/>
          </p:cNvSpPr>
          <p:nvPr>
            <p:ph sz="quarter" idx="12"/>
          </p:nvPr>
        </p:nvSpPr>
        <p:spPr>
          <a:xfrm>
            <a:off x="554736" y="2300140"/>
            <a:ext cx="8789988" cy="4100071"/>
          </a:xfrm>
          <a:prstGeom prst="rect">
            <a:avLst/>
          </a:prstGeom>
        </p:spPr>
        <p:txBody>
          <a:bodyPr/>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554735" y="2234152"/>
            <a:ext cx="4332105" cy="442237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Pladsholder til indhold 3"/>
          <p:cNvSpPr>
            <a:spLocks noGrp="1"/>
          </p:cNvSpPr>
          <p:nvPr>
            <p:ph sz="half" idx="2"/>
          </p:nvPr>
        </p:nvSpPr>
        <p:spPr>
          <a:xfrm>
            <a:off x="5052497" y="2234152"/>
            <a:ext cx="4292227" cy="442237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8"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554735" y="2205353"/>
            <a:ext cx="4333832"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4" name="Pladsholder til indhold 3"/>
          <p:cNvSpPr>
            <a:spLocks noGrp="1"/>
          </p:cNvSpPr>
          <p:nvPr>
            <p:ph sz="half" idx="2"/>
          </p:nvPr>
        </p:nvSpPr>
        <p:spPr>
          <a:xfrm>
            <a:off x="554735" y="2900503"/>
            <a:ext cx="4333831" cy="375602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5" name="Pladsholder til tekst 4"/>
          <p:cNvSpPr>
            <a:spLocks noGrp="1"/>
          </p:cNvSpPr>
          <p:nvPr>
            <p:ph type="body" sz="quarter" idx="3"/>
          </p:nvPr>
        </p:nvSpPr>
        <p:spPr>
          <a:xfrm>
            <a:off x="5049047" y="2205353"/>
            <a:ext cx="4295678"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6" name="Pladsholder til indhold 5"/>
          <p:cNvSpPr>
            <a:spLocks noGrp="1"/>
          </p:cNvSpPr>
          <p:nvPr>
            <p:ph sz="quarter" idx="4"/>
          </p:nvPr>
        </p:nvSpPr>
        <p:spPr>
          <a:xfrm>
            <a:off x="5049047" y="2900503"/>
            <a:ext cx="4295678" cy="375602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10"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8180" y="5216207"/>
            <a:ext cx="5963603" cy="615803"/>
          </a:xfrm>
          <a:prstGeom prst="rect">
            <a:avLst/>
          </a:prstGeom>
        </p:spPr>
        <p:txBody>
          <a:bodyPr lIns="99377" tIns="49688" rIns="99377" bIns="49688" anchor="b"/>
          <a:lstStyle>
            <a:lvl1pPr algn="l">
              <a:defRPr sz="2600" b="1">
                <a:solidFill>
                  <a:srgbClr val="9F1132"/>
                </a:solidFill>
              </a:defRPr>
            </a:lvl1pPr>
          </a:lstStyle>
          <a:p>
            <a:r>
              <a:rPr lang="da-DK" smtClean="0"/>
              <a:t>Click to edit Master title style</a:t>
            </a:r>
            <a:endParaRPr lang="da-DK" dirty="0"/>
          </a:p>
        </p:txBody>
      </p:sp>
      <p:sp>
        <p:nvSpPr>
          <p:cNvPr id="3" name="Pladsholder til billede 2"/>
          <p:cNvSpPr>
            <a:spLocks noGrp="1"/>
          </p:cNvSpPr>
          <p:nvPr>
            <p:ph type="pic" idx="1"/>
          </p:nvPr>
        </p:nvSpPr>
        <p:spPr>
          <a:xfrm>
            <a:off x="1948180" y="810705"/>
            <a:ext cx="5963603" cy="4326155"/>
          </a:xfrm>
          <a:prstGeom prst="rect">
            <a:avLst/>
          </a:prstGeom>
        </p:spPr>
        <p:txBody>
          <a:bodyPr lIns="99377" tIns="49688" rIns="99377" bIns="49688"/>
          <a:lstStyle>
            <a:lvl1pPr marL="0" indent="0">
              <a:buNone/>
              <a:defRPr sz="3500"/>
            </a:lvl1pPr>
            <a:lvl2pPr marL="496885" indent="0">
              <a:buNone/>
              <a:defRPr sz="3000"/>
            </a:lvl2pPr>
            <a:lvl3pPr marL="993770" indent="0">
              <a:buNone/>
              <a:defRPr sz="2600"/>
            </a:lvl3pPr>
            <a:lvl4pPr marL="1490655" indent="0">
              <a:buNone/>
              <a:defRPr sz="2200"/>
            </a:lvl4pPr>
            <a:lvl5pPr marL="1987540" indent="0">
              <a:buNone/>
              <a:defRPr sz="2200"/>
            </a:lvl5pPr>
            <a:lvl6pPr marL="2484425" indent="0">
              <a:buNone/>
              <a:defRPr sz="2200"/>
            </a:lvl6pPr>
            <a:lvl7pPr marL="2981310" indent="0">
              <a:buNone/>
              <a:defRPr sz="2200"/>
            </a:lvl7pPr>
            <a:lvl8pPr marL="3478195" indent="0">
              <a:buNone/>
              <a:defRPr sz="2200"/>
            </a:lvl8pPr>
            <a:lvl9pPr marL="3975080" indent="0">
              <a:buNone/>
              <a:defRPr sz="2200"/>
            </a:lvl9pPr>
          </a:lstStyle>
          <a:p>
            <a:r>
              <a:rPr lang="da-DK" smtClean="0"/>
              <a:t>Drag picture to placeholder or click icon to add</a:t>
            </a:r>
            <a:endParaRPr lang="da-DK"/>
          </a:p>
        </p:txBody>
      </p:sp>
      <p:sp>
        <p:nvSpPr>
          <p:cNvPr id="4" name="Pladsholder til tekst 3"/>
          <p:cNvSpPr>
            <a:spLocks noGrp="1"/>
          </p:cNvSpPr>
          <p:nvPr>
            <p:ph type="body" sz="half" idx="2"/>
          </p:nvPr>
        </p:nvSpPr>
        <p:spPr>
          <a:xfrm>
            <a:off x="1948180" y="5832010"/>
            <a:ext cx="5963603" cy="874542"/>
          </a:xfrm>
          <a:prstGeom prst="rect">
            <a:avLst/>
          </a:prstGeom>
        </p:spPr>
        <p:txBody>
          <a:bodyPr lIns="99377" tIns="49688" rIns="99377" bIns="49688"/>
          <a:lstStyle>
            <a:lvl1pPr marL="0" indent="0">
              <a:buNone/>
              <a:defRPr sz="2000"/>
            </a:lvl1pPr>
            <a:lvl2pPr marL="496885" indent="0">
              <a:buNone/>
              <a:defRPr sz="1300"/>
            </a:lvl2pPr>
            <a:lvl3pPr marL="993770" indent="0">
              <a:buNone/>
              <a:defRPr sz="1100"/>
            </a:lvl3pPr>
            <a:lvl4pPr marL="1490655" indent="0">
              <a:buNone/>
              <a:defRPr sz="1000"/>
            </a:lvl4pPr>
            <a:lvl5pPr marL="1987540" indent="0">
              <a:buNone/>
              <a:defRPr sz="1000"/>
            </a:lvl5pPr>
            <a:lvl6pPr marL="2484425" indent="0">
              <a:buNone/>
              <a:defRPr sz="1000"/>
            </a:lvl6pPr>
            <a:lvl7pPr marL="2981310" indent="0">
              <a:buNone/>
              <a:defRPr sz="1000"/>
            </a:lvl7pPr>
            <a:lvl8pPr marL="3478195" indent="0">
              <a:buNone/>
              <a:defRPr sz="1000"/>
            </a:lvl8pPr>
            <a:lvl9pPr marL="3975080" indent="0">
              <a:buNone/>
              <a:defRPr sz="1000"/>
            </a:lvl9pPr>
          </a:lstStyle>
          <a:p>
            <a:pPr lvl="0"/>
            <a:r>
              <a:rPr lang="da-DK"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moch\Dropbox\cphbusiness\Grafik\Students\Cphbusiness_Students_logo\RGB\PNG\Cphbusiness_Students_RG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3872" y="322515"/>
            <a:ext cx="1256598" cy="30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3287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iming>
    <p:tnLst>
      <p:par>
        <p:cTn xmlns:p14="http://schemas.microsoft.com/office/powerpoint/2010/main" id="1" dur="indefinite" restart="never" nodeType="tmRoot"/>
      </p:par>
    </p:tnLst>
  </p:timing>
  <p:txStyles>
    <p:titleStyle>
      <a:lvl1pPr algn="l" defTabSz="496885" rtl="0" eaLnBrk="1" latinLnBrk="0" hangingPunct="1">
        <a:spcBef>
          <a:spcPct val="0"/>
        </a:spcBef>
        <a:buNone/>
        <a:defRPr sz="3600" kern="1200">
          <a:solidFill>
            <a:srgbClr val="FBB040"/>
          </a:solidFill>
          <a:latin typeface="Verdana"/>
          <a:ea typeface="+mj-ea"/>
          <a:cs typeface="Verdana"/>
        </a:defRPr>
      </a:lvl1pPr>
    </p:titleStyle>
    <p:bodyStyle>
      <a:lvl1pPr marL="372664" indent="-372664"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1pPr>
      <a:lvl2pPr marL="807438" indent="-310553"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2pPr>
      <a:lvl3pPr marL="124221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3pPr>
      <a:lvl4pPr marL="1739097"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4pPr>
      <a:lvl5pPr marL="223598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460664" y="723920"/>
            <a:ext cx="9046464" cy="1242418"/>
          </a:xfrm>
        </p:spPr>
        <p:txBody>
          <a:bodyPr/>
          <a:lstStyle/>
          <a:p>
            <a:r>
              <a:rPr lang="en-GB" dirty="0" smtClean="0"/>
              <a:t>Welcome to </a:t>
            </a:r>
          </a:p>
        </p:txBody>
      </p:sp>
      <p:sp>
        <p:nvSpPr>
          <p:cNvPr id="5" name="Tekstfelt 4"/>
          <p:cNvSpPr txBox="1"/>
          <p:nvPr/>
        </p:nvSpPr>
        <p:spPr>
          <a:xfrm>
            <a:off x="507700" y="1333797"/>
            <a:ext cx="8789988" cy="707886"/>
          </a:xfrm>
          <a:prstGeom prst="rect">
            <a:avLst/>
          </a:prstGeom>
          <a:noFill/>
        </p:spPr>
        <p:txBody>
          <a:bodyPr wrap="square" rtlCol="0">
            <a:spAutoFit/>
          </a:bodyPr>
          <a:lstStyle/>
          <a:p>
            <a:r>
              <a:rPr lang="da-DK" dirty="0" smtClean="0">
                <a:solidFill>
                  <a:srgbClr val="00163B"/>
                </a:solidFill>
                <a:latin typeface="Verdana"/>
                <a:cs typeface="Verdana"/>
              </a:rPr>
              <a:t>Cphbusiness Students</a:t>
            </a:r>
          </a:p>
          <a:p>
            <a:r>
              <a:rPr lang="da-DK" dirty="0" smtClean="0">
                <a:solidFill>
                  <a:srgbClr val="00163B"/>
                </a:solidFill>
                <a:latin typeface="Verdana"/>
                <a:cs typeface="Verdana"/>
              </a:rPr>
              <a:t>12.04.2016</a:t>
            </a:r>
            <a:endParaRPr lang="da-DK" dirty="0">
              <a:solidFill>
                <a:srgbClr val="00163B"/>
              </a:solidFill>
              <a:latin typeface="Verdana"/>
              <a:cs typeface="Verdana"/>
            </a:endParaRPr>
          </a:p>
        </p:txBody>
      </p:sp>
      <p:sp>
        <p:nvSpPr>
          <p:cNvPr id="12" name="Rektangel 11"/>
          <p:cNvSpPr/>
          <p:nvPr/>
        </p:nvSpPr>
        <p:spPr>
          <a:xfrm>
            <a:off x="0" y="682443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4" name="Billede 3" descr="11140007_606737169484999_9102557409730714052_n.jpg"/>
          <p:cNvPicPr>
            <a:picLocks noChangeAspect="1"/>
          </p:cNvPicPr>
          <p:nvPr/>
        </p:nvPicPr>
        <p:blipFill rotWithShape="1">
          <a:blip r:embed="rId2">
            <a:extLst>
              <a:ext uri="{28A0092B-C50C-407E-A947-70E740481C1C}">
                <a14:useLocalDpi xmlns:a14="http://schemas.microsoft.com/office/drawing/2010/main" val="0"/>
              </a:ext>
            </a:extLst>
          </a:blip>
          <a:srcRect l="1870" t="25906" r="43271" b="63866"/>
          <a:stretch/>
        </p:blipFill>
        <p:spPr>
          <a:xfrm>
            <a:off x="3594406" y="564390"/>
            <a:ext cx="2908351" cy="762163"/>
          </a:xfrm>
          <a:prstGeom prst="rect">
            <a:avLst/>
          </a:prstGeom>
        </p:spPr>
      </p:pic>
      <p:pic>
        <p:nvPicPr>
          <p:cNvPr id="9" name="Billede 8" descr="AGM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1731"/>
            <a:ext cx="9939338" cy="3652707"/>
          </a:xfrm>
          <a:prstGeom prst="rect">
            <a:avLst/>
          </a:prstGeom>
        </p:spPr>
      </p:pic>
      <p:pic>
        <p:nvPicPr>
          <p:cNvPr id="6" name="Billede 5" descr="11140007_606737169484999_9102557409730714052_n.jpg"/>
          <p:cNvPicPr>
            <a:picLocks noChangeAspect="1"/>
          </p:cNvPicPr>
          <p:nvPr/>
        </p:nvPicPr>
        <p:blipFill rotWithShape="1">
          <a:blip r:embed="rId2">
            <a:extLst>
              <a:ext uri="{28A0092B-C50C-407E-A947-70E740481C1C}">
                <a14:useLocalDpi xmlns:a14="http://schemas.microsoft.com/office/drawing/2010/main" val="0"/>
              </a:ext>
            </a:extLst>
          </a:blip>
          <a:srcRect l="43570" t="54013" r="5638" b="14792"/>
          <a:stretch/>
        </p:blipFill>
        <p:spPr>
          <a:xfrm>
            <a:off x="5435053" y="1547842"/>
            <a:ext cx="4322589" cy="3731566"/>
          </a:xfrm>
          <a:prstGeom prst="rect">
            <a:avLst/>
          </a:prstGeom>
        </p:spPr>
      </p:pic>
    </p:spTree>
    <p:extLst>
      <p:ext uri="{BB962C8B-B14F-4D97-AF65-F5344CB8AC3E}">
        <p14:creationId xmlns:p14="http://schemas.microsoft.com/office/powerpoint/2010/main" val="32240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flipH="1">
            <a:off x="3624502" y="7117524"/>
            <a:ext cx="5986302"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9" name="Lige forbindelse 8"/>
          <p:cNvCxnSpPr/>
          <p:nvPr/>
        </p:nvCxnSpPr>
        <p:spPr>
          <a:xfrm flipV="1">
            <a:off x="9627516" y="3736667"/>
            <a:ext cx="0" cy="3401542"/>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graphicFrame>
        <p:nvGraphicFramePr>
          <p:cNvPr id="3" name="Tabel 2"/>
          <p:cNvGraphicFramePr>
            <a:graphicFrameLocks noGrp="1"/>
          </p:cNvGraphicFramePr>
          <p:nvPr>
            <p:extLst>
              <p:ext uri="{D42A27DB-BD31-4B8C-83A1-F6EECF244321}">
                <p14:modId xmlns:p14="http://schemas.microsoft.com/office/powerpoint/2010/main" val="870686304"/>
              </p:ext>
            </p:extLst>
          </p:nvPr>
        </p:nvGraphicFramePr>
        <p:xfrm>
          <a:off x="987838" y="979289"/>
          <a:ext cx="7902620" cy="5873481"/>
        </p:xfrm>
        <a:graphic>
          <a:graphicData uri="http://schemas.openxmlformats.org/drawingml/2006/table">
            <a:tbl>
              <a:tblPr firstRow="1" bandRow="1">
                <a:tableStyleId>{21E4AEA4-8DFA-4A89-87EB-49C32662AFE0}</a:tableStyleId>
              </a:tblPr>
              <a:tblGrid>
                <a:gridCol w="4246431"/>
                <a:gridCol w="1802626"/>
                <a:gridCol w="1853563"/>
              </a:tblGrid>
              <a:tr h="497931">
                <a:tc>
                  <a:txBody>
                    <a:bodyPr/>
                    <a:lstStyle/>
                    <a:p>
                      <a:r>
                        <a:rPr lang="en-GB" noProof="0" dirty="0" smtClean="0">
                          <a:latin typeface="Verdana"/>
                          <a:cs typeface="Verdana"/>
                        </a:rPr>
                        <a:t>Income statement</a:t>
                      </a:r>
                      <a:endParaRPr lang="en-GB" noProof="0" dirty="0">
                        <a:latin typeface="Verdana"/>
                        <a:cs typeface="Verdana"/>
                      </a:endParaRPr>
                    </a:p>
                  </a:txBody>
                  <a:tcPr>
                    <a:solidFill>
                      <a:srgbClr val="750D24"/>
                    </a:solidFill>
                  </a:tcPr>
                </a:tc>
                <a:tc>
                  <a:txBody>
                    <a:bodyPr/>
                    <a:lstStyle/>
                    <a:p>
                      <a:r>
                        <a:rPr lang="en-GB" noProof="0" dirty="0" smtClean="0">
                          <a:latin typeface="Verdana"/>
                          <a:cs typeface="Verdana"/>
                        </a:rPr>
                        <a:t>2014/2015</a:t>
                      </a:r>
                      <a:endParaRPr lang="en-GB" noProof="0" dirty="0">
                        <a:latin typeface="Verdana"/>
                        <a:cs typeface="Verdana"/>
                      </a:endParaRPr>
                    </a:p>
                  </a:txBody>
                  <a:tcPr>
                    <a:solidFill>
                      <a:srgbClr val="750D24"/>
                    </a:solidFill>
                  </a:tcPr>
                </a:tc>
                <a:tc>
                  <a:txBody>
                    <a:bodyPr/>
                    <a:lstStyle/>
                    <a:p>
                      <a:r>
                        <a:rPr lang="en-GB" noProof="0" dirty="0" smtClean="0">
                          <a:latin typeface="Verdana"/>
                          <a:cs typeface="Verdana"/>
                        </a:rPr>
                        <a:t>2013/2014</a:t>
                      </a:r>
                      <a:endParaRPr lang="en-GB" noProof="0" dirty="0">
                        <a:latin typeface="Verdana"/>
                        <a:cs typeface="Verdana"/>
                      </a:endParaRPr>
                    </a:p>
                  </a:txBody>
                  <a:tcPr>
                    <a:solidFill>
                      <a:srgbClr val="750D24"/>
                    </a:solidFill>
                  </a:tcPr>
                </a:tc>
              </a:tr>
              <a:tr h="497931">
                <a:tc>
                  <a:txBody>
                    <a:bodyPr/>
                    <a:lstStyle/>
                    <a:p>
                      <a:r>
                        <a:rPr lang="en-GB" noProof="0" dirty="0" smtClean="0">
                          <a:latin typeface="Verdana"/>
                          <a:cs typeface="Verdana"/>
                        </a:rPr>
                        <a:t>Contribution from Cphbusiness</a:t>
                      </a:r>
                      <a:endParaRPr lang="en-GB" noProof="0" dirty="0">
                        <a:latin typeface="Verdana"/>
                        <a:cs typeface="Verdana"/>
                      </a:endParaRPr>
                    </a:p>
                  </a:txBody>
                  <a:tcPr/>
                </a:tc>
                <a:tc>
                  <a:txBody>
                    <a:bodyPr/>
                    <a:lstStyle/>
                    <a:p>
                      <a:pPr algn="r"/>
                      <a:r>
                        <a:rPr lang="en-GB" noProof="0" dirty="0" smtClean="0">
                          <a:latin typeface="Verdana"/>
                          <a:cs typeface="Verdana"/>
                        </a:rPr>
                        <a:t>200.000</a:t>
                      </a:r>
                      <a:endParaRPr lang="en-GB" noProof="0" dirty="0">
                        <a:latin typeface="Verdana"/>
                        <a:cs typeface="Verdana"/>
                      </a:endParaRPr>
                    </a:p>
                  </a:txBody>
                  <a:tcPr/>
                </a:tc>
                <a:tc>
                  <a:txBody>
                    <a:bodyPr/>
                    <a:lstStyle/>
                    <a:p>
                      <a:pPr algn="r"/>
                      <a:r>
                        <a:rPr lang="en-GB" noProof="0" dirty="0" smtClean="0">
                          <a:latin typeface="Verdana"/>
                          <a:cs typeface="Verdana"/>
                        </a:rPr>
                        <a:t>100.000</a:t>
                      </a:r>
                      <a:endParaRPr lang="en-GB" noProof="0" dirty="0">
                        <a:latin typeface="Verdana"/>
                        <a:cs typeface="Verdana"/>
                      </a:endParaRPr>
                    </a:p>
                  </a:txBody>
                  <a:tcPr/>
                </a:tc>
              </a:tr>
              <a:tr h="497931">
                <a:tc>
                  <a:txBody>
                    <a:bodyPr/>
                    <a:lstStyle/>
                    <a:p>
                      <a:endParaRPr lang="en-GB" noProof="0">
                        <a:latin typeface="Verdana"/>
                        <a:cs typeface="Verdana"/>
                      </a:endParaRPr>
                    </a:p>
                  </a:txBody>
                  <a:tcPr/>
                </a:tc>
                <a:tc>
                  <a:txBody>
                    <a:bodyPr/>
                    <a:lstStyle/>
                    <a:p>
                      <a:pPr algn="r"/>
                      <a:endParaRPr lang="en-GB" noProof="0" dirty="0">
                        <a:latin typeface="Verdana"/>
                        <a:cs typeface="Verdana"/>
                      </a:endParaRPr>
                    </a:p>
                  </a:txBody>
                  <a:tcPr/>
                </a:tc>
                <a:tc>
                  <a:txBody>
                    <a:bodyPr/>
                    <a:lstStyle/>
                    <a:p>
                      <a:pPr algn="r"/>
                      <a:endParaRPr lang="en-GB" noProof="0" dirty="0">
                        <a:latin typeface="Verdana"/>
                        <a:cs typeface="Verdana"/>
                      </a:endParaRPr>
                    </a:p>
                  </a:txBody>
                  <a:tcPr/>
                </a:tc>
              </a:tr>
              <a:tr h="497931">
                <a:tc>
                  <a:txBody>
                    <a:bodyPr/>
                    <a:lstStyle/>
                    <a:p>
                      <a:r>
                        <a:rPr lang="en-GB" noProof="0" dirty="0" smtClean="0">
                          <a:latin typeface="Verdana"/>
                          <a:cs typeface="Verdana"/>
                        </a:rPr>
                        <a:t>Events, income</a:t>
                      </a:r>
                      <a:endParaRPr lang="en-GB" noProof="0" dirty="0">
                        <a:latin typeface="Verdana"/>
                        <a:cs typeface="Verdana"/>
                      </a:endParaRPr>
                    </a:p>
                  </a:txBody>
                  <a:tcPr/>
                </a:tc>
                <a:tc>
                  <a:txBody>
                    <a:bodyPr/>
                    <a:lstStyle/>
                    <a:p>
                      <a:pPr algn="r"/>
                      <a:r>
                        <a:rPr lang="en-GB" noProof="0" dirty="0" smtClean="0">
                          <a:latin typeface="Verdana"/>
                          <a:cs typeface="Verdana"/>
                        </a:rPr>
                        <a:t>518.797</a:t>
                      </a:r>
                      <a:endParaRPr lang="en-GB" noProof="0" dirty="0">
                        <a:latin typeface="Verdana"/>
                        <a:cs typeface="Verdana"/>
                      </a:endParaRPr>
                    </a:p>
                  </a:txBody>
                  <a:tcPr/>
                </a:tc>
                <a:tc>
                  <a:txBody>
                    <a:bodyPr/>
                    <a:lstStyle/>
                    <a:p>
                      <a:pPr algn="r"/>
                      <a:r>
                        <a:rPr lang="en-GB" noProof="0" dirty="0" smtClean="0">
                          <a:latin typeface="Verdana"/>
                          <a:cs typeface="Verdana"/>
                        </a:rPr>
                        <a:t>180.351</a:t>
                      </a:r>
                      <a:endParaRPr lang="en-GB" noProof="0" dirty="0">
                        <a:latin typeface="Verdana"/>
                        <a:cs typeface="Verdana"/>
                      </a:endParaRPr>
                    </a:p>
                  </a:txBody>
                  <a:tcPr/>
                </a:tc>
              </a:tr>
              <a:tr h="497931">
                <a:tc>
                  <a:txBody>
                    <a:bodyPr/>
                    <a:lstStyle/>
                    <a:p>
                      <a:r>
                        <a:rPr lang="en-GB" noProof="0" dirty="0" smtClean="0">
                          <a:latin typeface="Verdana"/>
                          <a:cs typeface="Verdana"/>
                        </a:rPr>
                        <a:t>Events,</a:t>
                      </a:r>
                      <a:r>
                        <a:rPr lang="en-GB" baseline="0" noProof="0" dirty="0" smtClean="0">
                          <a:latin typeface="Verdana"/>
                          <a:cs typeface="Verdana"/>
                        </a:rPr>
                        <a:t> expenses</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noProof="0" dirty="0" smtClean="0">
                          <a:latin typeface="Verdana"/>
                          <a:cs typeface="Verdana"/>
                        </a:rPr>
                        <a:t>- 615.904</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noProof="0" dirty="0" smtClean="0">
                          <a:latin typeface="Verdana"/>
                          <a:cs typeface="Verdana"/>
                        </a:rPr>
                        <a:t>- 233.202</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r>
              <a:tr h="497931">
                <a:tc>
                  <a:txBody>
                    <a:bodyPr/>
                    <a:lstStyle/>
                    <a:p>
                      <a:r>
                        <a:rPr lang="en-GB" b="1" noProof="0" smtClean="0">
                          <a:latin typeface="Verdana"/>
                          <a:cs typeface="Verdana"/>
                        </a:rPr>
                        <a:t>Events in total</a:t>
                      </a:r>
                      <a:endParaRPr lang="en-GB" b="1" noProof="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r>
                        <a:rPr lang="en-GB" b="1" noProof="0" dirty="0" smtClean="0">
                          <a:latin typeface="Verdana"/>
                          <a:cs typeface="Verdana"/>
                        </a:rPr>
                        <a:t>-</a:t>
                      </a:r>
                      <a:r>
                        <a:rPr lang="en-GB" b="1" baseline="0" noProof="0" dirty="0" smtClean="0">
                          <a:latin typeface="Verdana"/>
                          <a:cs typeface="Verdana"/>
                        </a:rPr>
                        <a:t> 97.107</a:t>
                      </a:r>
                      <a:endParaRPr lang="en-GB" b="1"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r>
                        <a:rPr lang="en-GB" b="1" noProof="0" dirty="0" smtClean="0">
                          <a:latin typeface="Verdana"/>
                          <a:cs typeface="Verdana"/>
                        </a:rPr>
                        <a:t>- 52.851</a:t>
                      </a:r>
                      <a:endParaRPr lang="en-GB" b="1" noProof="0" dirty="0">
                        <a:latin typeface="Verdana"/>
                        <a:cs typeface="Verdana"/>
                      </a:endParaRPr>
                    </a:p>
                  </a:txBody>
                  <a:tcPr>
                    <a:lnT w="12700" cap="flat" cmpd="sng" algn="ctr">
                      <a:solidFill>
                        <a:scrgbClr r="0" g="0" b="0"/>
                      </a:solidFill>
                      <a:prstDash val="solid"/>
                      <a:round/>
                      <a:headEnd type="none" w="med" len="med"/>
                      <a:tailEnd type="none" w="med" len="med"/>
                    </a:lnT>
                  </a:tcPr>
                </a:tc>
              </a:tr>
              <a:tr h="497931">
                <a:tc>
                  <a:txBody>
                    <a:bodyPr/>
                    <a:lstStyle/>
                    <a:p>
                      <a:endParaRPr lang="en-GB" noProof="0" dirty="0">
                        <a:latin typeface="Verdana"/>
                        <a:cs typeface="Verdana"/>
                      </a:endParaRPr>
                    </a:p>
                  </a:txBody>
                  <a:tcPr/>
                </a:tc>
                <a:tc>
                  <a:txBody>
                    <a:bodyPr/>
                    <a:lstStyle/>
                    <a:p>
                      <a:pPr algn="r"/>
                      <a:endParaRPr lang="en-GB" noProof="0" dirty="0">
                        <a:latin typeface="Verdana"/>
                        <a:cs typeface="Verdana"/>
                      </a:endParaRPr>
                    </a:p>
                  </a:txBody>
                  <a:tcPr/>
                </a:tc>
                <a:tc>
                  <a:txBody>
                    <a:bodyPr/>
                    <a:lstStyle/>
                    <a:p>
                      <a:pPr algn="r"/>
                      <a:endParaRPr lang="en-GB" noProof="0" dirty="0">
                        <a:latin typeface="Verdana"/>
                        <a:cs typeface="Verdana"/>
                      </a:endParaRPr>
                    </a:p>
                  </a:txBody>
                  <a:tcPr/>
                </a:tc>
              </a:tr>
              <a:tr h="497931">
                <a:tc>
                  <a:txBody>
                    <a:bodyPr/>
                    <a:lstStyle/>
                    <a:p>
                      <a:r>
                        <a:rPr lang="en-GB" noProof="0" dirty="0" smtClean="0">
                          <a:latin typeface="Verdana"/>
                          <a:cs typeface="Verdana"/>
                        </a:rPr>
                        <a:t>Office</a:t>
                      </a:r>
                      <a:endParaRPr lang="en-GB" noProof="0" dirty="0">
                        <a:latin typeface="Verdana"/>
                        <a:cs typeface="Verdana"/>
                      </a:endParaRPr>
                    </a:p>
                  </a:txBody>
                  <a:tcPr/>
                </a:tc>
                <a:tc>
                  <a:txBody>
                    <a:bodyPr/>
                    <a:lstStyle/>
                    <a:p>
                      <a:pPr algn="r"/>
                      <a:r>
                        <a:rPr lang="en-GB" noProof="0" dirty="0" smtClean="0">
                          <a:latin typeface="Verdana"/>
                          <a:cs typeface="Verdana"/>
                        </a:rPr>
                        <a:t>- 12.115</a:t>
                      </a:r>
                      <a:endParaRPr lang="en-GB" noProof="0" dirty="0">
                        <a:latin typeface="Verdana"/>
                        <a:cs typeface="Verdana"/>
                      </a:endParaRPr>
                    </a:p>
                  </a:txBody>
                  <a:tcPr/>
                </a:tc>
                <a:tc>
                  <a:txBody>
                    <a:bodyPr/>
                    <a:lstStyle/>
                    <a:p>
                      <a:pPr algn="r"/>
                      <a:r>
                        <a:rPr lang="en-GB" noProof="0" dirty="0" smtClean="0">
                          <a:latin typeface="Verdana"/>
                          <a:cs typeface="Verdana"/>
                        </a:rPr>
                        <a:t>- 1.884</a:t>
                      </a:r>
                      <a:endParaRPr lang="en-GB" noProof="0" dirty="0">
                        <a:latin typeface="Verdana"/>
                        <a:cs typeface="Verdana"/>
                      </a:endParaRPr>
                    </a:p>
                  </a:txBody>
                  <a:tcPr/>
                </a:tc>
              </a:tr>
              <a:tr h="497931">
                <a:tc>
                  <a:txBody>
                    <a:bodyPr/>
                    <a:lstStyle/>
                    <a:p>
                      <a:r>
                        <a:rPr lang="en-GB" noProof="0" smtClean="0">
                          <a:latin typeface="Verdana"/>
                          <a:cs typeface="Verdana"/>
                        </a:rPr>
                        <a:t>Meetings</a:t>
                      </a:r>
                      <a:endParaRPr lang="en-GB" noProof="0">
                        <a:latin typeface="Verdana"/>
                        <a:cs typeface="Verdana"/>
                      </a:endParaRPr>
                    </a:p>
                  </a:txBody>
                  <a:tcPr/>
                </a:tc>
                <a:tc>
                  <a:txBody>
                    <a:bodyPr/>
                    <a:lstStyle/>
                    <a:p>
                      <a:pPr algn="r"/>
                      <a:r>
                        <a:rPr lang="en-GB" noProof="0" dirty="0" smtClean="0">
                          <a:latin typeface="Verdana"/>
                          <a:cs typeface="Verdana"/>
                        </a:rPr>
                        <a:t>- 5.465</a:t>
                      </a:r>
                      <a:endParaRPr lang="en-GB" noProof="0" dirty="0">
                        <a:latin typeface="Verdana"/>
                        <a:cs typeface="Verdana"/>
                      </a:endParaRPr>
                    </a:p>
                  </a:txBody>
                  <a:tcPr/>
                </a:tc>
                <a:tc>
                  <a:txBody>
                    <a:bodyPr/>
                    <a:lstStyle/>
                    <a:p>
                      <a:pPr algn="r"/>
                      <a:r>
                        <a:rPr lang="en-GB" noProof="0" dirty="0" smtClean="0">
                          <a:latin typeface="Verdana"/>
                          <a:cs typeface="Verdana"/>
                        </a:rPr>
                        <a:t>- 2.339</a:t>
                      </a:r>
                      <a:endParaRPr lang="en-GB" noProof="0" dirty="0">
                        <a:latin typeface="Verdana"/>
                        <a:cs typeface="Verdana"/>
                      </a:endParaRPr>
                    </a:p>
                  </a:txBody>
                  <a:tcPr/>
                </a:tc>
              </a:tr>
              <a:tr h="497931">
                <a:tc>
                  <a:txBody>
                    <a:bodyPr/>
                    <a:lstStyle/>
                    <a:p>
                      <a:r>
                        <a:rPr lang="en-GB" noProof="0" smtClean="0">
                          <a:latin typeface="Verdana"/>
                          <a:cs typeface="Verdana"/>
                        </a:rPr>
                        <a:t>Transportation</a:t>
                      </a:r>
                      <a:endParaRPr lang="en-GB" noProof="0">
                        <a:latin typeface="Verdana"/>
                        <a:cs typeface="Verdana"/>
                      </a:endParaRPr>
                    </a:p>
                  </a:txBody>
                  <a:tcPr/>
                </a:tc>
                <a:tc>
                  <a:txBody>
                    <a:bodyPr/>
                    <a:lstStyle/>
                    <a:p>
                      <a:pPr algn="r"/>
                      <a:r>
                        <a:rPr lang="en-GB" noProof="0" dirty="0" smtClean="0">
                          <a:latin typeface="Verdana"/>
                          <a:cs typeface="Verdana"/>
                        </a:rPr>
                        <a:t>- 8.930</a:t>
                      </a:r>
                      <a:endParaRPr lang="en-GB" noProof="0" dirty="0">
                        <a:latin typeface="Verdana"/>
                        <a:cs typeface="Verdana"/>
                      </a:endParaRPr>
                    </a:p>
                  </a:txBody>
                  <a:tcPr/>
                </a:tc>
                <a:tc>
                  <a:txBody>
                    <a:bodyPr/>
                    <a:lstStyle/>
                    <a:p>
                      <a:pPr algn="r"/>
                      <a:r>
                        <a:rPr lang="en-GB" noProof="0" dirty="0" smtClean="0">
                          <a:latin typeface="Verdana"/>
                          <a:cs typeface="Verdana"/>
                        </a:rPr>
                        <a:t>- 21.794</a:t>
                      </a:r>
                      <a:endParaRPr lang="en-GB" noProof="0" dirty="0">
                        <a:latin typeface="Verdana"/>
                        <a:cs typeface="Verdana"/>
                      </a:endParaRPr>
                    </a:p>
                  </a:txBody>
                  <a:tcPr/>
                </a:tc>
              </a:tr>
              <a:tr h="497931">
                <a:tc>
                  <a:txBody>
                    <a:bodyPr/>
                    <a:lstStyle/>
                    <a:p>
                      <a:r>
                        <a:rPr lang="en-GB" noProof="0" smtClean="0">
                          <a:latin typeface="Verdana"/>
                          <a:cs typeface="Verdana"/>
                        </a:rPr>
                        <a:t>Other</a:t>
                      </a:r>
                      <a:endParaRPr lang="en-GB" noProof="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noProof="0" dirty="0" smtClean="0">
                          <a:latin typeface="Verdana"/>
                          <a:cs typeface="Verdana"/>
                        </a:rPr>
                        <a:t>- 22.043</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noProof="0" dirty="0" smtClean="0">
                          <a:latin typeface="Verdana"/>
                          <a:cs typeface="Verdana"/>
                        </a:rPr>
                        <a:t>- 1.707</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r>
              <a:tr h="118339">
                <a:tc>
                  <a:txBody>
                    <a:bodyPr/>
                    <a:lstStyle/>
                    <a:p>
                      <a:r>
                        <a:rPr lang="en-GB" b="1" noProof="0" dirty="0" smtClean="0">
                          <a:latin typeface="Verdana"/>
                          <a:cs typeface="Verdana"/>
                        </a:rPr>
                        <a:t>Annual result</a:t>
                      </a:r>
                      <a:endParaRPr lang="en-GB" b="1"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r>
                        <a:rPr lang="en-GB" b="1" u="sng" noProof="0" dirty="0" smtClean="0">
                          <a:latin typeface="Verdana"/>
                          <a:cs typeface="Verdana"/>
                        </a:rPr>
                        <a:t>54.340</a:t>
                      </a:r>
                      <a:endParaRPr lang="en-GB" b="1" u="sng"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r>
                        <a:rPr lang="en-GB" b="1" u="sng" noProof="0" dirty="0" smtClean="0">
                          <a:latin typeface="Verdana"/>
                          <a:cs typeface="Verdana"/>
                        </a:rPr>
                        <a:t>19.424</a:t>
                      </a:r>
                      <a:endParaRPr lang="en-GB" b="1" u="sng" noProof="0" dirty="0">
                        <a:latin typeface="Verdana"/>
                        <a:cs typeface="Verdana"/>
                      </a:endParaRPr>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54440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flipH="1">
            <a:off x="3624502" y="7117524"/>
            <a:ext cx="5986302"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9" name="Lige forbindelse 8"/>
          <p:cNvCxnSpPr/>
          <p:nvPr/>
        </p:nvCxnSpPr>
        <p:spPr>
          <a:xfrm flipV="1">
            <a:off x="9627516" y="3736667"/>
            <a:ext cx="0" cy="3401542"/>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graphicFrame>
        <p:nvGraphicFramePr>
          <p:cNvPr id="3" name="Tabel 2"/>
          <p:cNvGraphicFramePr>
            <a:graphicFrameLocks noGrp="1"/>
          </p:cNvGraphicFramePr>
          <p:nvPr>
            <p:extLst>
              <p:ext uri="{D42A27DB-BD31-4B8C-83A1-F6EECF244321}">
                <p14:modId xmlns:p14="http://schemas.microsoft.com/office/powerpoint/2010/main" val="1200853133"/>
              </p:ext>
            </p:extLst>
          </p:nvPr>
        </p:nvGraphicFramePr>
        <p:xfrm>
          <a:off x="500335" y="892277"/>
          <a:ext cx="8877729" cy="5688780"/>
        </p:xfrm>
        <a:graphic>
          <a:graphicData uri="http://schemas.openxmlformats.org/drawingml/2006/table">
            <a:tbl>
              <a:tblPr firstRow="1" bandRow="1">
                <a:tableStyleId>{21E4AEA4-8DFA-4A89-87EB-49C32662AFE0}</a:tableStyleId>
              </a:tblPr>
              <a:tblGrid>
                <a:gridCol w="3227007"/>
                <a:gridCol w="1211858"/>
                <a:gridCol w="2219432"/>
                <a:gridCol w="2219432"/>
              </a:tblGrid>
              <a:tr h="378518">
                <a:tc>
                  <a:txBody>
                    <a:bodyPr/>
                    <a:lstStyle/>
                    <a:p>
                      <a:r>
                        <a:rPr lang="en-GB" noProof="0" dirty="0" smtClean="0">
                          <a:latin typeface="Verdana"/>
                          <a:cs typeface="Verdana"/>
                        </a:rPr>
                        <a:t>Balance</a:t>
                      </a:r>
                      <a:endParaRPr lang="en-GB" noProof="0" dirty="0">
                        <a:latin typeface="Verdana"/>
                        <a:cs typeface="Verdana"/>
                      </a:endParaRPr>
                    </a:p>
                  </a:txBody>
                  <a:tcPr>
                    <a:solidFill>
                      <a:srgbClr val="750D24"/>
                    </a:solidFill>
                  </a:tcPr>
                </a:tc>
                <a:tc>
                  <a:txBody>
                    <a:bodyPr/>
                    <a:lstStyle/>
                    <a:p>
                      <a:endParaRPr lang="en-GB" noProof="0" dirty="0">
                        <a:latin typeface="Verdana"/>
                        <a:cs typeface="Verdana"/>
                      </a:endParaRPr>
                    </a:p>
                  </a:txBody>
                  <a:tcPr>
                    <a:solidFill>
                      <a:srgbClr val="750D24"/>
                    </a:solidFill>
                  </a:tcPr>
                </a:tc>
                <a:tc>
                  <a:txBody>
                    <a:bodyPr/>
                    <a:lstStyle/>
                    <a:p>
                      <a:r>
                        <a:rPr lang="en-GB" noProof="0" dirty="0" smtClean="0">
                          <a:latin typeface="Verdana"/>
                          <a:cs typeface="Verdana"/>
                        </a:rPr>
                        <a:t>2014/2015</a:t>
                      </a:r>
                      <a:endParaRPr lang="en-GB" noProof="0" dirty="0">
                        <a:latin typeface="Verdana"/>
                        <a:cs typeface="Verdana"/>
                      </a:endParaRPr>
                    </a:p>
                  </a:txBody>
                  <a:tcPr>
                    <a:solidFill>
                      <a:srgbClr val="750D24"/>
                    </a:solidFill>
                  </a:tcPr>
                </a:tc>
                <a:tc>
                  <a:txBody>
                    <a:bodyPr/>
                    <a:lstStyle/>
                    <a:p>
                      <a:r>
                        <a:rPr lang="en-GB" noProof="0" dirty="0" smtClean="0">
                          <a:latin typeface="Verdana"/>
                          <a:cs typeface="Verdana"/>
                        </a:rPr>
                        <a:t>2013/2014</a:t>
                      </a:r>
                      <a:endParaRPr lang="en-GB" noProof="0" dirty="0">
                        <a:latin typeface="Verdana"/>
                        <a:cs typeface="Verdana"/>
                      </a:endParaRPr>
                    </a:p>
                  </a:txBody>
                  <a:tcPr>
                    <a:solidFill>
                      <a:srgbClr val="750D24"/>
                    </a:solidFill>
                  </a:tcPr>
                </a:tc>
              </a:tr>
              <a:tr h="481140">
                <a:tc>
                  <a:txBody>
                    <a:bodyPr/>
                    <a:lstStyle/>
                    <a:p>
                      <a:r>
                        <a:rPr lang="en-GB" b="1" noProof="0" dirty="0" smtClean="0">
                          <a:latin typeface="Verdana"/>
                          <a:cs typeface="Verdana"/>
                        </a:rPr>
                        <a:t>Assets</a:t>
                      </a:r>
                      <a:endParaRPr lang="en-GB" b="1" noProof="0" dirty="0">
                        <a:latin typeface="Verdana"/>
                        <a:cs typeface="Verdana"/>
                      </a:endParaRPr>
                    </a:p>
                  </a:txBody>
                  <a:tcPr/>
                </a:tc>
                <a:tc>
                  <a:txBody>
                    <a:bodyPr/>
                    <a:lstStyle/>
                    <a:p>
                      <a:endParaRPr lang="en-GB" noProof="0">
                        <a:latin typeface="Verdana"/>
                        <a:cs typeface="Verdana"/>
                      </a:endParaRPr>
                    </a:p>
                  </a:txBody>
                  <a:tcPr/>
                </a:tc>
                <a:tc>
                  <a:txBody>
                    <a:bodyPr/>
                    <a:lstStyle/>
                    <a:p>
                      <a:pPr algn="r"/>
                      <a:endParaRPr lang="en-GB" noProof="0" dirty="0">
                        <a:latin typeface="Verdana"/>
                        <a:cs typeface="Verdana"/>
                      </a:endParaRPr>
                    </a:p>
                  </a:txBody>
                  <a:tcPr/>
                </a:tc>
                <a:tc>
                  <a:txBody>
                    <a:bodyPr/>
                    <a:lstStyle/>
                    <a:p>
                      <a:pPr algn="r"/>
                      <a:endParaRPr lang="en-GB" noProof="0" dirty="0">
                        <a:latin typeface="Verdana"/>
                        <a:cs typeface="Verdana"/>
                      </a:endParaRPr>
                    </a:p>
                  </a:txBody>
                  <a:tcPr/>
                </a:tc>
              </a:tr>
              <a:tr h="481140">
                <a:tc>
                  <a:txBody>
                    <a:bodyPr/>
                    <a:lstStyle/>
                    <a:p>
                      <a:r>
                        <a:rPr lang="en-GB" noProof="0" dirty="0" smtClean="0">
                          <a:latin typeface="Verdana"/>
                          <a:cs typeface="Verdana"/>
                        </a:rPr>
                        <a:t>Liquid assets</a:t>
                      </a:r>
                      <a:endParaRPr lang="en-GB" noProof="0" dirty="0">
                        <a:latin typeface="Verdana"/>
                        <a:cs typeface="Verdana"/>
                      </a:endParaRPr>
                    </a:p>
                  </a:txBody>
                  <a:tcPr/>
                </a:tc>
                <a:tc>
                  <a:txBody>
                    <a:bodyPr/>
                    <a:lstStyle/>
                    <a:p>
                      <a:endParaRPr lang="en-GB" noProof="0" dirty="0">
                        <a:latin typeface="Verdana"/>
                        <a:cs typeface="Verdana"/>
                      </a:endParaRPr>
                    </a:p>
                  </a:txBody>
                  <a:tcPr/>
                </a:tc>
                <a:tc>
                  <a:txBody>
                    <a:bodyPr/>
                    <a:lstStyle/>
                    <a:p>
                      <a:pPr algn="r"/>
                      <a:r>
                        <a:rPr lang="en-GB" noProof="0" dirty="0" smtClean="0">
                          <a:latin typeface="Verdana"/>
                          <a:cs typeface="Verdana"/>
                        </a:rPr>
                        <a:t>73.764</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noProof="0" dirty="0" smtClean="0">
                          <a:latin typeface="Verdana"/>
                          <a:cs typeface="Verdana"/>
                        </a:rPr>
                        <a:t>20.538</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r>
              <a:tr h="481140">
                <a:tc>
                  <a:txBody>
                    <a:bodyPr/>
                    <a:lstStyle/>
                    <a:p>
                      <a:r>
                        <a:rPr lang="en-GB" b="1" noProof="0" dirty="0" smtClean="0">
                          <a:latin typeface="Verdana"/>
                          <a:cs typeface="Verdana"/>
                        </a:rPr>
                        <a:t>Assets in total</a:t>
                      </a:r>
                      <a:endParaRPr lang="en-GB" b="1" noProof="0" dirty="0">
                        <a:latin typeface="Verdana"/>
                        <a:cs typeface="Verdana"/>
                      </a:endParaRPr>
                    </a:p>
                  </a:txBody>
                  <a:tcPr/>
                </a:tc>
                <a:tc>
                  <a:txBody>
                    <a:bodyPr/>
                    <a:lstStyle/>
                    <a:p>
                      <a:endParaRPr lang="en-GB" noProof="0">
                        <a:latin typeface="Verdana"/>
                        <a:cs typeface="Verdana"/>
                      </a:endParaRPr>
                    </a:p>
                  </a:txBody>
                  <a:tcPr/>
                </a:tc>
                <a:tc>
                  <a:txBody>
                    <a:bodyPr/>
                    <a:lstStyle/>
                    <a:p>
                      <a:pPr algn="r"/>
                      <a:r>
                        <a:rPr lang="en-GB" b="1" u="none" noProof="0" dirty="0" smtClean="0">
                          <a:latin typeface="Verdana"/>
                          <a:cs typeface="Verdana"/>
                        </a:rPr>
                        <a:t>73.764</a:t>
                      </a:r>
                      <a:endParaRPr lang="en-GB" b="1" u="none" noProof="0" dirty="0">
                        <a:latin typeface="Verdana"/>
                        <a:cs typeface="Verdan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GB" b="1" noProof="0" dirty="0" smtClean="0">
                          <a:latin typeface="Verdana"/>
                          <a:cs typeface="Verdana"/>
                        </a:rPr>
                        <a:t>20.538</a:t>
                      </a:r>
                      <a:endParaRPr lang="en-GB" b="1" noProof="0" dirty="0">
                        <a:latin typeface="Verdana"/>
                        <a:cs typeface="Verdan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1140">
                <a:tc>
                  <a:txBody>
                    <a:bodyPr/>
                    <a:lstStyle/>
                    <a:p>
                      <a:endParaRPr lang="en-GB" noProof="0" dirty="0">
                        <a:latin typeface="Verdana"/>
                        <a:cs typeface="Verdana"/>
                      </a:endParaRPr>
                    </a:p>
                  </a:txBody>
                  <a:tcPr/>
                </a:tc>
                <a:tc>
                  <a:txBody>
                    <a:bodyPr/>
                    <a:lstStyle/>
                    <a:p>
                      <a:endParaRPr lang="en-GB" noProof="0">
                        <a:latin typeface="Verdana"/>
                        <a:cs typeface="Verdana"/>
                      </a:endParaRPr>
                    </a:p>
                  </a:txBody>
                  <a:tcPr/>
                </a:tc>
                <a:tc>
                  <a:txBody>
                    <a:bodyPr/>
                    <a:lstStyle/>
                    <a:p>
                      <a:pPr algn="r"/>
                      <a:endParaRPr lang="en-GB"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endParaRPr lang="en-GB" noProof="0" dirty="0">
                        <a:latin typeface="Verdana"/>
                        <a:cs typeface="Verdana"/>
                      </a:endParaRPr>
                    </a:p>
                  </a:txBody>
                  <a:tcPr>
                    <a:lnT w="12700" cap="flat" cmpd="sng" algn="ctr">
                      <a:solidFill>
                        <a:scrgbClr r="0" g="0" b="0"/>
                      </a:solidFill>
                      <a:prstDash val="solid"/>
                      <a:round/>
                      <a:headEnd type="none" w="med" len="med"/>
                      <a:tailEnd type="none" w="med" len="med"/>
                    </a:lnT>
                  </a:tcPr>
                </a:tc>
              </a:tr>
              <a:tr h="481140">
                <a:tc>
                  <a:txBody>
                    <a:bodyPr/>
                    <a:lstStyle/>
                    <a:p>
                      <a:r>
                        <a:rPr lang="en-GB" b="1" noProof="0" dirty="0" smtClean="0">
                          <a:latin typeface="Verdana"/>
                          <a:cs typeface="Verdana"/>
                        </a:rPr>
                        <a:t>Liability</a:t>
                      </a:r>
                      <a:endParaRPr lang="en-GB" b="1" noProof="0" dirty="0">
                        <a:latin typeface="Verdana"/>
                        <a:cs typeface="Verdana"/>
                      </a:endParaRPr>
                    </a:p>
                  </a:txBody>
                  <a:tcPr/>
                </a:tc>
                <a:tc>
                  <a:txBody>
                    <a:bodyPr/>
                    <a:lstStyle/>
                    <a:p>
                      <a:endParaRPr lang="en-GB" noProof="0">
                        <a:latin typeface="Verdana"/>
                        <a:cs typeface="Verdana"/>
                      </a:endParaRPr>
                    </a:p>
                  </a:txBody>
                  <a:tcPr/>
                </a:tc>
                <a:tc>
                  <a:txBody>
                    <a:bodyPr/>
                    <a:lstStyle/>
                    <a:p>
                      <a:pPr algn="r"/>
                      <a:endParaRPr lang="en-GB" noProof="0" dirty="0">
                        <a:latin typeface="Verdana"/>
                        <a:cs typeface="Verdana"/>
                      </a:endParaRPr>
                    </a:p>
                  </a:txBody>
                  <a:tcPr/>
                </a:tc>
                <a:tc>
                  <a:txBody>
                    <a:bodyPr/>
                    <a:lstStyle/>
                    <a:p>
                      <a:pPr algn="r"/>
                      <a:endParaRPr lang="en-GB" noProof="0" dirty="0">
                        <a:latin typeface="Verdana"/>
                        <a:cs typeface="Verdana"/>
                      </a:endParaRPr>
                    </a:p>
                  </a:txBody>
                  <a:tcPr/>
                </a:tc>
              </a:tr>
              <a:tr h="481140">
                <a:tc>
                  <a:txBody>
                    <a:bodyPr/>
                    <a:lstStyle/>
                    <a:p>
                      <a:r>
                        <a:rPr lang="en-GB" noProof="0" dirty="0" smtClean="0">
                          <a:latin typeface="Verdana"/>
                          <a:cs typeface="Verdana"/>
                        </a:rPr>
                        <a:t>Equity 1 July 2014</a:t>
                      </a:r>
                      <a:endParaRPr lang="en-GB" noProof="0" dirty="0">
                        <a:latin typeface="Verdana"/>
                        <a:cs typeface="Verdana"/>
                      </a:endParaRPr>
                    </a:p>
                  </a:txBody>
                  <a:tcPr/>
                </a:tc>
                <a:tc>
                  <a:txBody>
                    <a:bodyPr/>
                    <a:lstStyle/>
                    <a:p>
                      <a:endParaRPr lang="en-GB" noProof="0">
                        <a:latin typeface="Verdana"/>
                        <a:cs typeface="Verdana"/>
                      </a:endParaRPr>
                    </a:p>
                  </a:txBody>
                  <a:tcPr/>
                </a:tc>
                <a:tc>
                  <a:txBody>
                    <a:bodyPr/>
                    <a:lstStyle/>
                    <a:p>
                      <a:pPr algn="r"/>
                      <a:r>
                        <a:rPr lang="en-GB" noProof="0" dirty="0" smtClean="0">
                          <a:latin typeface="Verdana"/>
                          <a:cs typeface="Verdana"/>
                        </a:rPr>
                        <a:t>19.424</a:t>
                      </a:r>
                      <a:endParaRPr lang="en-GB" noProof="0" dirty="0">
                        <a:latin typeface="Verdana"/>
                        <a:cs typeface="Verdana"/>
                      </a:endParaRPr>
                    </a:p>
                  </a:txBody>
                  <a:tcPr/>
                </a:tc>
                <a:tc>
                  <a:txBody>
                    <a:bodyPr/>
                    <a:lstStyle/>
                    <a:p>
                      <a:pPr algn="r"/>
                      <a:r>
                        <a:rPr lang="en-GB" noProof="0" dirty="0" smtClean="0">
                          <a:latin typeface="Verdana"/>
                          <a:cs typeface="Verdana"/>
                        </a:rPr>
                        <a:t>0</a:t>
                      </a:r>
                      <a:endParaRPr lang="en-GB" noProof="0" dirty="0">
                        <a:latin typeface="Verdana"/>
                        <a:cs typeface="Verdana"/>
                      </a:endParaRPr>
                    </a:p>
                  </a:txBody>
                  <a:tcPr/>
                </a:tc>
              </a:tr>
              <a:tr h="481140">
                <a:tc>
                  <a:txBody>
                    <a:bodyPr/>
                    <a:lstStyle/>
                    <a:p>
                      <a:r>
                        <a:rPr lang="en-GB" noProof="0" dirty="0" smtClean="0">
                          <a:latin typeface="Verdana"/>
                          <a:cs typeface="Verdana"/>
                        </a:rPr>
                        <a:t>Retained earnings</a:t>
                      </a:r>
                      <a:endParaRPr lang="en-GB" noProof="0" dirty="0">
                        <a:latin typeface="Verdana"/>
                        <a:cs typeface="Verdana"/>
                      </a:endParaRPr>
                    </a:p>
                  </a:txBody>
                  <a:tcPr/>
                </a:tc>
                <a:tc>
                  <a:txBody>
                    <a:bodyPr/>
                    <a:lstStyle/>
                    <a:p>
                      <a:endParaRPr lang="en-GB" noProof="0">
                        <a:latin typeface="Verdana"/>
                        <a:cs typeface="Verdana"/>
                      </a:endParaRPr>
                    </a:p>
                  </a:txBody>
                  <a:tcPr/>
                </a:tc>
                <a:tc>
                  <a:txBody>
                    <a:bodyPr/>
                    <a:lstStyle/>
                    <a:p>
                      <a:pPr algn="r"/>
                      <a:r>
                        <a:rPr lang="en-GB" noProof="0" dirty="0" smtClean="0">
                          <a:latin typeface="Verdana"/>
                          <a:cs typeface="Verdana"/>
                        </a:rPr>
                        <a:t>54.340</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noProof="0" dirty="0" smtClean="0">
                          <a:latin typeface="Verdana"/>
                          <a:cs typeface="Verdana"/>
                        </a:rPr>
                        <a:t>19.424</a:t>
                      </a:r>
                      <a:endParaRPr lang="en-GB" noProof="0" dirty="0">
                        <a:latin typeface="Verdana"/>
                        <a:cs typeface="Verdana"/>
                      </a:endParaRPr>
                    </a:p>
                  </a:txBody>
                  <a:tcPr>
                    <a:lnB w="12700" cap="flat" cmpd="sng" algn="ctr">
                      <a:solidFill>
                        <a:scrgbClr r="0" g="0" b="0"/>
                      </a:solidFill>
                      <a:prstDash val="solid"/>
                      <a:round/>
                      <a:headEnd type="none" w="med" len="med"/>
                      <a:tailEnd type="none" w="med" len="med"/>
                    </a:lnB>
                  </a:tcPr>
                </a:tc>
              </a:tr>
              <a:tr h="481140">
                <a:tc>
                  <a:txBody>
                    <a:bodyPr/>
                    <a:lstStyle/>
                    <a:p>
                      <a:r>
                        <a:rPr lang="en-GB" noProof="0" dirty="0" smtClean="0">
                          <a:latin typeface="Verdana"/>
                          <a:cs typeface="Verdana"/>
                        </a:rPr>
                        <a:t>Equity 30 June 2015</a:t>
                      </a:r>
                      <a:endParaRPr lang="en-GB" noProof="0" dirty="0">
                        <a:latin typeface="Verdana"/>
                        <a:cs typeface="Verdana"/>
                      </a:endParaRPr>
                    </a:p>
                  </a:txBody>
                  <a:tcPr>
                    <a:lnB w="12700" cap="flat" cmpd="sng" algn="ctr">
                      <a:noFill/>
                      <a:prstDash val="solid"/>
                      <a:round/>
                      <a:headEnd type="none" w="med" len="med"/>
                      <a:tailEnd type="none" w="med" len="med"/>
                    </a:lnB>
                  </a:tcPr>
                </a:tc>
                <a:tc>
                  <a:txBody>
                    <a:bodyPr/>
                    <a:lstStyle/>
                    <a:p>
                      <a:endParaRPr lang="en-GB" noProof="0">
                        <a:latin typeface="Verdana"/>
                        <a:cs typeface="Verdana"/>
                      </a:endParaRPr>
                    </a:p>
                  </a:txBody>
                  <a:tcPr>
                    <a:lnB w="12700" cap="flat" cmpd="sng" algn="ctr">
                      <a:noFill/>
                      <a:prstDash val="solid"/>
                      <a:round/>
                      <a:headEnd type="none" w="med" len="med"/>
                      <a:tailEnd type="none" w="med" len="med"/>
                    </a:lnB>
                  </a:tcPr>
                </a:tc>
                <a:tc>
                  <a:txBody>
                    <a:bodyPr/>
                    <a:lstStyle/>
                    <a:p>
                      <a:pPr algn="r"/>
                      <a:r>
                        <a:rPr lang="en-GB" b="1" noProof="0" dirty="0" smtClean="0">
                          <a:latin typeface="Verdana"/>
                          <a:cs typeface="Verdana"/>
                        </a:rPr>
                        <a:t>73.764</a:t>
                      </a:r>
                      <a:endParaRPr lang="en-GB" b="1" noProof="0" dirty="0">
                        <a:latin typeface="Verdana"/>
                        <a:cs typeface="Verdana"/>
                      </a:endParaRPr>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b="1" noProof="0" dirty="0" smtClean="0">
                          <a:latin typeface="Verdana"/>
                          <a:cs typeface="Verdana"/>
                        </a:rPr>
                        <a:t>19.424</a:t>
                      </a:r>
                      <a:endParaRPr lang="en-GB" b="1" noProof="0" dirty="0">
                        <a:latin typeface="Verdana"/>
                        <a:cs typeface="Verdana"/>
                      </a:endParaRPr>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481140">
                <a:tc>
                  <a:txBody>
                    <a:bodyPr/>
                    <a:lstStyle/>
                    <a:p>
                      <a:endParaRPr lang="en-GB" b="1" noProof="0" dirty="0">
                        <a:latin typeface="Verdana"/>
                        <a:cs typeface="Verdana"/>
                      </a:endParaRPr>
                    </a:p>
                  </a:txBody>
                  <a:tcPr>
                    <a:lnT w="12700" cap="flat" cmpd="sng" algn="ctr">
                      <a:noFill/>
                      <a:prstDash val="solid"/>
                      <a:round/>
                      <a:headEnd type="none" w="med" len="med"/>
                      <a:tailEnd type="none" w="med" len="med"/>
                    </a:lnT>
                    <a:lnB w="12700" cmpd="sng">
                      <a:noFill/>
                    </a:lnB>
                  </a:tcPr>
                </a:tc>
                <a:tc>
                  <a:txBody>
                    <a:bodyPr/>
                    <a:lstStyle/>
                    <a:p>
                      <a:endParaRPr lang="en-GB" noProof="0">
                        <a:latin typeface="Verdana"/>
                        <a:cs typeface="Verdana"/>
                      </a:endParaRPr>
                    </a:p>
                  </a:txBody>
                  <a:tcPr>
                    <a:lnT w="12700" cap="flat" cmpd="sng" algn="ctr">
                      <a:noFill/>
                      <a:prstDash val="solid"/>
                      <a:round/>
                      <a:headEnd type="none" w="med" len="med"/>
                      <a:tailEnd type="none" w="med" len="med"/>
                    </a:lnT>
                    <a:lnB w="12700" cmpd="sng">
                      <a:noFill/>
                    </a:lnB>
                  </a:tcPr>
                </a:tc>
                <a:tc>
                  <a:txBody>
                    <a:bodyPr/>
                    <a:lstStyle/>
                    <a:p>
                      <a:pPr algn="r"/>
                      <a:endParaRPr lang="en-GB" b="1" u="sng" noProof="0" dirty="0">
                        <a:latin typeface="Verdana"/>
                        <a:cs typeface="Verdana"/>
                      </a:endParaRPr>
                    </a:p>
                  </a:txBody>
                  <a:tcPr>
                    <a:lnT w="12700" cap="flat" cmpd="sng" algn="ctr">
                      <a:noFill/>
                      <a:prstDash val="solid"/>
                      <a:round/>
                      <a:headEnd type="none" w="med" len="med"/>
                      <a:tailEnd type="none" w="med" len="med"/>
                    </a:lnT>
                    <a:lnB w="12700" cmpd="sng">
                      <a:noFill/>
                    </a:lnB>
                  </a:tcPr>
                </a:tc>
                <a:tc>
                  <a:txBody>
                    <a:bodyPr/>
                    <a:lstStyle/>
                    <a:p>
                      <a:pPr algn="r"/>
                      <a:endParaRPr lang="en-GB" b="1" u="sng" noProof="0" dirty="0">
                        <a:latin typeface="Verdana"/>
                        <a:cs typeface="Verdana"/>
                      </a:endParaRPr>
                    </a:p>
                  </a:txBody>
                  <a:tcPr>
                    <a:lnT w="12700" cap="flat" cmpd="sng" algn="ctr">
                      <a:noFill/>
                      <a:prstDash val="solid"/>
                      <a:round/>
                      <a:headEnd type="none" w="med" len="med"/>
                      <a:tailEnd type="none" w="med" len="med"/>
                    </a:lnT>
                    <a:lnB w="12700" cmpd="sng">
                      <a:noFill/>
                    </a:lnB>
                  </a:tcPr>
                </a:tc>
              </a:tr>
              <a:tr h="481140">
                <a:tc>
                  <a:txBody>
                    <a:bodyPr/>
                    <a:lstStyle/>
                    <a:p>
                      <a:pPr marL="0" marR="0" indent="0" algn="l" defTabSz="496885" rtl="0" eaLnBrk="1" fontAlgn="auto" latinLnBrk="0" hangingPunct="1">
                        <a:lnSpc>
                          <a:spcPct val="100000"/>
                        </a:lnSpc>
                        <a:spcBef>
                          <a:spcPts val="0"/>
                        </a:spcBef>
                        <a:spcAft>
                          <a:spcPts val="0"/>
                        </a:spcAft>
                        <a:buClrTx/>
                        <a:buSzTx/>
                        <a:buFontTx/>
                        <a:buNone/>
                        <a:tabLst/>
                        <a:defRPr/>
                      </a:pPr>
                      <a:r>
                        <a:rPr lang="en-GB" b="0" noProof="0" dirty="0" smtClean="0">
                          <a:latin typeface="Verdana"/>
                          <a:cs typeface="Verdana"/>
                        </a:rPr>
                        <a:t>Accounts payable</a:t>
                      </a:r>
                    </a:p>
                  </a:txBody>
                  <a:tcPr>
                    <a:lnT w="12700" cap="flat" cmpd="sng" algn="ctr">
                      <a:noFill/>
                      <a:prstDash val="solid"/>
                      <a:round/>
                      <a:headEnd type="none" w="med" len="med"/>
                      <a:tailEnd type="none" w="med" len="med"/>
                    </a:lnT>
                    <a:lnB w="12700" cmpd="sng">
                      <a:noFill/>
                    </a:lnB>
                  </a:tcPr>
                </a:tc>
                <a:tc>
                  <a:txBody>
                    <a:bodyPr/>
                    <a:lstStyle/>
                    <a:p>
                      <a:endParaRPr lang="en-GB" noProof="0" dirty="0">
                        <a:latin typeface="Verdana"/>
                        <a:cs typeface="Verdana"/>
                      </a:endParaRPr>
                    </a:p>
                  </a:txBody>
                  <a:tcPr>
                    <a:lnT w="12700" cap="flat" cmpd="sng" algn="ctr">
                      <a:noFill/>
                      <a:prstDash val="solid"/>
                      <a:round/>
                      <a:headEnd type="none" w="med" len="med"/>
                      <a:tailEnd type="none" w="med" len="med"/>
                    </a:lnT>
                    <a:lnB w="12700" cmpd="sng">
                      <a:noFill/>
                    </a:lnB>
                  </a:tcPr>
                </a:tc>
                <a:tc>
                  <a:txBody>
                    <a:bodyPr/>
                    <a:lstStyle/>
                    <a:p>
                      <a:pPr algn="r"/>
                      <a:r>
                        <a:rPr lang="en-GB" b="0" u="none" noProof="0" dirty="0" smtClean="0">
                          <a:latin typeface="Verdana"/>
                          <a:cs typeface="Verdana"/>
                        </a:rPr>
                        <a:t>0</a:t>
                      </a:r>
                      <a:endParaRPr lang="en-GB" b="0" u="none" noProof="0" dirty="0">
                        <a:latin typeface="Verdana"/>
                        <a:cs typeface="Verdana"/>
                      </a:endParaRPr>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GB" b="0" u="none" noProof="0" dirty="0" smtClean="0">
                          <a:latin typeface="Verdana"/>
                          <a:cs typeface="Verdana"/>
                        </a:rPr>
                        <a:t>1.114</a:t>
                      </a:r>
                      <a:endParaRPr lang="en-GB" b="0" u="none" noProof="0" dirty="0">
                        <a:latin typeface="Verdana"/>
                        <a:cs typeface="Verdana"/>
                      </a:endParaRPr>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1140">
                <a:tc>
                  <a:txBody>
                    <a:bodyPr/>
                    <a:lstStyle/>
                    <a:p>
                      <a:r>
                        <a:rPr lang="en-GB" b="1" noProof="0" dirty="0" smtClean="0">
                          <a:latin typeface="Verdana"/>
                          <a:cs typeface="Verdana"/>
                        </a:rPr>
                        <a:t>Liability in total</a:t>
                      </a:r>
                      <a:endParaRPr lang="en-GB" b="1" noProof="0" dirty="0">
                        <a:latin typeface="Verdana"/>
                        <a:cs typeface="Verdana"/>
                      </a:endParaRPr>
                    </a:p>
                  </a:txBody>
                  <a:tcPr>
                    <a:lnT w="12700" cap="flat" cmpd="sng" algn="ctr">
                      <a:noFill/>
                      <a:prstDash val="solid"/>
                      <a:round/>
                      <a:headEnd type="none" w="med" len="med"/>
                      <a:tailEnd type="none" w="med" len="med"/>
                    </a:lnT>
                  </a:tcPr>
                </a:tc>
                <a:tc>
                  <a:txBody>
                    <a:bodyPr/>
                    <a:lstStyle/>
                    <a:p>
                      <a:endParaRPr lang="en-GB" noProof="0">
                        <a:latin typeface="Verdana"/>
                        <a:cs typeface="Verdana"/>
                      </a:endParaRPr>
                    </a:p>
                  </a:txBody>
                  <a:tcPr>
                    <a:lnT w="12700" cap="flat" cmpd="sng" algn="ctr">
                      <a:noFill/>
                      <a:prstDash val="solid"/>
                      <a:round/>
                      <a:headEnd type="none" w="med" len="med"/>
                      <a:tailEnd type="none" w="med" len="med"/>
                    </a:lnT>
                  </a:tcPr>
                </a:tc>
                <a:tc>
                  <a:txBody>
                    <a:bodyPr/>
                    <a:lstStyle/>
                    <a:p>
                      <a:pPr algn="r"/>
                      <a:r>
                        <a:rPr lang="en-GB" b="1" u="none" noProof="0" dirty="0" smtClean="0">
                          <a:latin typeface="Verdana"/>
                          <a:cs typeface="Verdana"/>
                        </a:rPr>
                        <a:t>73.764</a:t>
                      </a:r>
                      <a:endParaRPr lang="en-GB" b="1" u="none" noProof="0" dirty="0">
                        <a:latin typeface="Verdana"/>
                        <a:cs typeface="Verdan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GB" b="1" u="none" noProof="0" dirty="0" smtClean="0">
                          <a:latin typeface="Verdana"/>
                          <a:cs typeface="Verdana"/>
                        </a:rPr>
                        <a:t>20.538</a:t>
                      </a:r>
                      <a:endParaRPr lang="en-GB" b="1" u="none" noProof="0" dirty="0">
                        <a:latin typeface="Verdana"/>
                        <a:cs typeface="Verdan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59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5</a:t>
            </a:r>
            <a:r>
              <a:rPr lang="en-GB" dirty="0" smtClean="0"/>
              <a:t>. Auditors</a:t>
            </a:r>
            <a:r>
              <a:rPr lang="en-GB" dirty="0"/>
              <a:t>’ observations of the accounts</a:t>
            </a:r>
          </a:p>
        </p:txBody>
      </p:sp>
      <p:sp>
        <p:nvSpPr>
          <p:cNvPr id="3" name="Pladsholder til indhold 2"/>
          <p:cNvSpPr>
            <a:spLocks noGrp="1"/>
          </p:cNvSpPr>
          <p:nvPr>
            <p:ph sz="quarter" idx="12"/>
          </p:nvPr>
        </p:nvSpPr>
        <p:spPr>
          <a:xfrm>
            <a:off x="554736" y="1970088"/>
            <a:ext cx="8789988" cy="4430124"/>
          </a:xfrm>
        </p:spPr>
        <p:txBody>
          <a:bodyPr/>
          <a:lstStyle/>
          <a:p>
            <a:pPr marL="0" indent="0">
              <a:buNone/>
            </a:pPr>
            <a:r>
              <a:rPr lang="en-US" sz="2400" dirty="0"/>
              <a:t>“The </a:t>
            </a:r>
            <a:r>
              <a:rPr lang="en-US" sz="2400" dirty="0" smtClean="0"/>
              <a:t>accounts </a:t>
            </a:r>
            <a:r>
              <a:rPr lang="en-US" sz="2400" dirty="0"/>
              <a:t>must be to be more on top of things.</a:t>
            </a:r>
          </a:p>
          <a:p>
            <a:pPr marL="0" indent="0">
              <a:buNone/>
            </a:pPr>
            <a:r>
              <a:rPr lang="en-US" sz="2400" dirty="0" smtClean="0"/>
              <a:t>The </a:t>
            </a:r>
            <a:r>
              <a:rPr lang="en-US" sz="2400" dirty="0"/>
              <a:t>accounts for 2014/15 </a:t>
            </a:r>
            <a:r>
              <a:rPr lang="en-US" sz="2400" dirty="0" smtClean="0"/>
              <a:t>show the income and expenses roughly, but </a:t>
            </a:r>
            <a:r>
              <a:rPr lang="en-US" sz="2400" dirty="0"/>
              <a:t>the </a:t>
            </a:r>
            <a:r>
              <a:rPr lang="en-US" sz="2400" dirty="0" smtClean="0"/>
              <a:t>allocation of the expenses is </a:t>
            </a:r>
            <a:r>
              <a:rPr lang="en-US" sz="2400" dirty="0"/>
              <a:t>partly </a:t>
            </a:r>
            <a:r>
              <a:rPr lang="en-US" sz="2400" dirty="0" smtClean="0"/>
              <a:t>estimated.</a:t>
            </a:r>
          </a:p>
          <a:p>
            <a:pPr marL="0" indent="0">
              <a:buNone/>
            </a:pPr>
            <a:endParaRPr lang="en-US" sz="2400" dirty="0" smtClean="0"/>
          </a:p>
          <a:p>
            <a:pPr marL="0" indent="0">
              <a:buNone/>
            </a:pPr>
            <a:r>
              <a:rPr lang="en-US" sz="2400" dirty="0" smtClean="0"/>
              <a:t>The Danish Bookkeeping </a:t>
            </a:r>
            <a:r>
              <a:rPr lang="en-US" sz="2400" dirty="0"/>
              <a:t>Act </a:t>
            </a:r>
            <a:r>
              <a:rPr lang="en-US" sz="2400" dirty="0" smtClean="0"/>
              <a:t>is </a:t>
            </a:r>
            <a:r>
              <a:rPr lang="en-US" sz="2400" dirty="0"/>
              <a:t>not </a:t>
            </a:r>
            <a:r>
              <a:rPr lang="en-US" sz="2400" dirty="0" smtClean="0"/>
              <a:t>fulfilled. There is no documentation for what the receipts relate to and there is a lack of receipts. Nor </a:t>
            </a:r>
            <a:r>
              <a:rPr lang="en-US" sz="2400" dirty="0"/>
              <a:t>is there a proper bookkeeping</a:t>
            </a:r>
            <a:r>
              <a:rPr lang="en-US" sz="2400" dirty="0" smtClean="0"/>
              <a:t>.”  </a:t>
            </a:r>
            <a:endParaRPr lang="en-US" sz="2400" dirty="0"/>
          </a:p>
          <a:p>
            <a:pPr marL="0" indent="0">
              <a:buNone/>
            </a:pPr>
            <a:r>
              <a:rPr lang="en-US" sz="1600" dirty="0" smtClean="0"/>
              <a:t>									</a:t>
            </a:r>
            <a:r>
              <a:rPr lang="en-US" sz="1700" dirty="0" err="1" smtClean="0"/>
              <a:t>Carsten</a:t>
            </a:r>
            <a:r>
              <a:rPr lang="en-US" sz="1700" dirty="0" smtClean="0"/>
              <a:t> </a:t>
            </a:r>
            <a:r>
              <a:rPr lang="en-US" sz="1700" dirty="0" err="1" smtClean="0"/>
              <a:t>Blicher</a:t>
            </a:r>
            <a:endParaRPr lang="en-US" sz="1700" dirty="0"/>
          </a:p>
          <a:p>
            <a:pPr marL="0" indent="0" algn="ctr">
              <a:buNone/>
            </a:pPr>
            <a:r>
              <a:rPr lang="en-US" sz="1600" dirty="0" smtClean="0"/>
              <a:t>															State </a:t>
            </a:r>
            <a:r>
              <a:rPr lang="en-US" sz="1600" dirty="0"/>
              <a:t>authorized public </a:t>
            </a:r>
            <a:r>
              <a:rPr lang="en-US" sz="1600" dirty="0" smtClean="0"/>
              <a:t>accountant</a:t>
            </a:r>
          </a:p>
          <a:p>
            <a:pPr marL="0" indent="0" algn="ctr">
              <a:buNone/>
            </a:pPr>
            <a:r>
              <a:rPr lang="en-US" sz="1600" dirty="0" smtClean="0"/>
              <a:t>												PricewaterhouseCoopers</a:t>
            </a:r>
            <a:endParaRPr lang="en-US" sz="1600" dirty="0"/>
          </a:p>
          <a:p>
            <a:pPr marL="0" indent="0">
              <a:buNone/>
            </a:pPr>
            <a:endParaRPr lang="en-US" sz="28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8244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5</a:t>
            </a:r>
            <a:r>
              <a:rPr lang="en-GB" dirty="0" smtClean="0"/>
              <a:t>. Auditors</a:t>
            </a:r>
            <a:r>
              <a:rPr lang="en-GB" dirty="0"/>
              <a:t>’ observations of the accounts</a:t>
            </a:r>
          </a:p>
        </p:txBody>
      </p:sp>
      <p:sp>
        <p:nvSpPr>
          <p:cNvPr id="3" name="Pladsholder til indhold 2"/>
          <p:cNvSpPr>
            <a:spLocks noGrp="1"/>
          </p:cNvSpPr>
          <p:nvPr>
            <p:ph sz="quarter" idx="12"/>
          </p:nvPr>
        </p:nvSpPr>
        <p:spPr>
          <a:xfrm>
            <a:off x="554736" y="2411748"/>
            <a:ext cx="8789988" cy="3988464"/>
          </a:xfrm>
        </p:spPr>
        <p:txBody>
          <a:bodyPr/>
          <a:lstStyle/>
          <a:p>
            <a:r>
              <a:rPr lang="en-US" sz="2800" dirty="0" smtClean="0"/>
              <a:t>Actions and initiatives:</a:t>
            </a:r>
          </a:p>
          <a:p>
            <a:pPr lvl="1"/>
            <a:r>
              <a:rPr lang="en-US" sz="2200" dirty="0" smtClean="0"/>
              <a:t>Financial advisor (</a:t>
            </a:r>
            <a:r>
              <a:rPr lang="en-US" sz="2200" dirty="0" err="1" smtClean="0"/>
              <a:t>Filip</a:t>
            </a:r>
            <a:r>
              <a:rPr lang="en-US" sz="2200" dirty="0" smtClean="0"/>
              <a:t> Lange, </a:t>
            </a:r>
            <a:r>
              <a:rPr lang="en-US" sz="2200" dirty="0" err="1" smtClean="0"/>
              <a:t>Ressource</a:t>
            </a:r>
            <a:r>
              <a:rPr lang="en-US" sz="2200" dirty="0" smtClean="0"/>
              <a:t> manager from </a:t>
            </a:r>
            <a:r>
              <a:rPr lang="en-US" sz="2200" dirty="0" err="1" smtClean="0"/>
              <a:t>København</a:t>
            </a:r>
            <a:r>
              <a:rPr lang="en-US" sz="2200" dirty="0" smtClean="0"/>
              <a:t> Nord) helps the student </a:t>
            </a:r>
            <a:r>
              <a:rPr lang="en-US" sz="2200" dirty="0" err="1" smtClean="0"/>
              <a:t>organisation</a:t>
            </a:r>
            <a:r>
              <a:rPr lang="en-US" sz="2200" dirty="0" smtClean="0"/>
              <a:t> with establishing rules, workflow and </a:t>
            </a:r>
            <a:r>
              <a:rPr lang="en-US" sz="2200" dirty="0" smtClean="0"/>
              <a:t>bookkeeping </a:t>
            </a:r>
            <a:r>
              <a:rPr lang="en-US" sz="2200" dirty="0" smtClean="0"/>
              <a:t>procedures.</a:t>
            </a:r>
          </a:p>
          <a:p>
            <a:pPr lvl="1"/>
            <a:r>
              <a:rPr lang="en-US" sz="2200" dirty="0" smtClean="0"/>
              <a:t>Together with the financial advisor the Finance department hosts Finance Workshops for the management group.</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259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2303103"/>
            <a:ext cx="8789988" cy="1242418"/>
          </a:xfrm>
        </p:spPr>
        <p:txBody>
          <a:bodyPr/>
          <a:lstStyle/>
          <a:p>
            <a:r>
              <a:rPr lang="da-DK" dirty="0"/>
              <a:t>6</a:t>
            </a:r>
            <a:r>
              <a:rPr lang="da-DK" dirty="0" smtClean="0"/>
              <a:t>. </a:t>
            </a:r>
          </a:p>
          <a:p>
            <a:r>
              <a:rPr lang="da-DK" dirty="0" err="1" smtClean="0"/>
              <a:t>Approval</a:t>
            </a:r>
            <a:r>
              <a:rPr lang="da-DK" dirty="0" smtClean="0"/>
              <a:t> of </a:t>
            </a:r>
          </a:p>
          <a:p>
            <a:r>
              <a:rPr lang="da-DK" dirty="0" err="1" smtClean="0"/>
              <a:t>financial</a:t>
            </a:r>
            <a:r>
              <a:rPr lang="da-DK" dirty="0" smtClean="0"/>
              <a:t> statements?</a:t>
            </a:r>
            <a:endParaRPr lang="da-DK"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604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Addition to § </a:t>
            </a:r>
            <a:r>
              <a:rPr lang="en-GB" sz="2800" b="1" dirty="0"/>
              <a:t>4. Subsection 3.</a:t>
            </a:r>
            <a:r>
              <a:rPr lang="en-GB" sz="2800" dirty="0"/>
              <a:t> </a:t>
            </a:r>
            <a:endParaRPr lang="da-DK" sz="2400" dirty="0"/>
          </a:p>
          <a:p>
            <a:pPr marL="0" indent="0">
              <a:buNone/>
            </a:pPr>
            <a:endParaRPr lang="en-GB" sz="2800" dirty="0" smtClean="0"/>
          </a:p>
          <a:p>
            <a:pPr marL="0" indent="0">
              <a:buNone/>
            </a:pPr>
            <a:r>
              <a:rPr lang="en-GB" sz="2800" dirty="0" smtClean="0"/>
              <a:t>(</a:t>
            </a:r>
            <a:r>
              <a:rPr lang="en-GB" sz="2800" dirty="0"/>
              <a:t>…) The moderator, the board members, </a:t>
            </a:r>
            <a:r>
              <a:rPr lang="en-GB" sz="2800" dirty="0">
                <a:solidFill>
                  <a:srgbClr val="008000"/>
                </a:solidFill>
              </a:rPr>
              <a:t>the staff at Cphbusiness</a:t>
            </a:r>
            <a:r>
              <a:rPr lang="en-GB" sz="2800" dirty="0"/>
              <a:t> as well as the students at Cphbusiness have the right to speak at the AGM. (…</a:t>
            </a:r>
            <a:r>
              <a:rPr lang="en-GB" sz="2800" dirty="0" smtClean="0"/>
              <a:t>)</a:t>
            </a:r>
          </a:p>
          <a:p>
            <a:pPr marL="0" indent="0">
              <a:buNone/>
            </a:pPr>
            <a:endParaRPr lang="en-GB" sz="28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1782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a:t>
            </a:r>
            <a:r>
              <a:rPr lang="en-GB" sz="2800" b="1" dirty="0"/>
              <a:t>4. Subsection </a:t>
            </a:r>
            <a:r>
              <a:rPr lang="en-GB" sz="2800" b="1" dirty="0" smtClean="0"/>
              <a:t>6.</a:t>
            </a:r>
          </a:p>
          <a:p>
            <a:pPr marL="0" indent="0">
              <a:buNone/>
            </a:pPr>
            <a:r>
              <a:rPr lang="da-DK" sz="2400" dirty="0"/>
              <a:t> </a:t>
            </a:r>
            <a:r>
              <a:rPr lang="da-DK" sz="2400" dirty="0" smtClean="0"/>
              <a:t>  </a:t>
            </a:r>
            <a:r>
              <a:rPr lang="da-DK" sz="2400" dirty="0" err="1" smtClean="0"/>
              <a:t>Delete</a:t>
            </a:r>
            <a:r>
              <a:rPr lang="da-DK" sz="2400" dirty="0" smtClean="0"/>
              <a:t> the </a:t>
            </a:r>
            <a:r>
              <a:rPr lang="da-DK" sz="2400" dirty="0" err="1" smtClean="0"/>
              <a:t>numbers</a:t>
            </a:r>
            <a:r>
              <a:rPr lang="da-DK" sz="2400" dirty="0" smtClean="0"/>
              <a:t> in point 7 on the agenda:</a:t>
            </a:r>
            <a:endParaRPr lang="da-DK" sz="2400" dirty="0"/>
          </a:p>
          <a:p>
            <a:pPr marL="0" indent="0">
              <a:buNone/>
            </a:pPr>
            <a:endParaRPr lang="en-GB" sz="2800" dirty="0" smtClean="0"/>
          </a:p>
          <a:p>
            <a:pPr marL="0" indent="0">
              <a:buNone/>
            </a:pPr>
            <a:r>
              <a:rPr lang="en-GB" sz="2800" dirty="0" smtClean="0"/>
              <a:t>   7. Election </a:t>
            </a:r>
            <a:r>
              <a:rPr lang="en-GB" sz="2800" dirty="0"/>
              <a:t>of </a:t>
            </a:r>
            <a:r>
              <a:rPr lang="en-GB" sz="2800" b="1" dirty="0" smtClean="0">
                <a:solidFill>
                  <a:srgbClr val="800000"/>
                </a:solidFill>
              </a:rPr>
              <a:t>7</a:t>
            </a:r>
            <a:r>
              <a:rPr lang="en-GB" sz="2800" dirty="0" smtClean="0"/>
              <a:t> board </a:t>
            </a:r>
            <a:r>
              <a:rPr lang="en-GB" sz="2800" dirty="0"/>
              <a:t>members </a:t>
            </a:r>
            <a:r>
              <a:rPr lang="en-GB" sz="2800" dirty="0" smtClean="0"/>
              <a:t> </a:t>
            </a:r>
            <a:r>
              <a:rPr lang="en-GB" sz="2800" dirty="0"/>
              <a:t/>
            </a:r>
            <a:br>
              <a:rPr lang="en-GB" sz="2800" dirty="0"/>
            </a:br>
            <a:r>
              <a:rPr lang="en-GB" sz="2800" dirty="0" smtClean="0"/>
              <a:t>	   and </a:t>
            </a:r>
            <a:r>
              <a:rPr lang="en-GB" sz="2800" b="1" dirty="0" smtClean="0">
                <a:solidFill>
                  <a:srgbClr val="800000"/>
                </a:solidFill>
              </a:rPr>
              <a:t>2</a:t>
            </a:r>
            <a:r>
              <a:rPr lang="en-GB" sz="2800" dirty="0" smtClean="0"/>
              <a:t> alternates</a:t>
            </a:r>
            <a:endParaRPr lang="da-DK" sz="2800" dirty="0"/>
          </a:p>
          <a:p>
            <a:pPr marL="0" indent="0">
              <a:buNone/>
            </a:pPr>
            <a:endParaRPr lang="en-GB" sz="28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619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727670"/>
            <a:ext cx="7322325" cy="1242418"/>
          </a:xfrm>
        </p:spPr>
        <p:txBody>
          <a:bodyPr/>
          <a:lstStyle/>
          <a:p>
            <a:r>
              <a:rPr lang="en-GB" dirty="0"/>
              <a:t>7</a:t>
            </a:r>
            <a:r>
              <a:rPr lang="en-GB" dirty="0" smtClean="0"/>
              <a:t>. Approval </a:t>
            </a:r>
            <a:r>
              <a:rPr lang="en-GB" dirty="0"/>
              <a:t>of amendments </a:t>
            </a:r>
            <a:r>
              <a:rPr lang="en-GB" dirty="0" smtClean="0"/>
              <a:t>to the formalities </a:t>
            </a:r>
            <a:endParaRPr lang="en-GB" dirty="0"/>
          </a:p>
          <a:p>
            <a:endParaRPr lang="da-DK" dirty="0"/>
          </a:p>
        </p:txBody>
      </p:sp>
      <p:sp>
        <p:nvSpPr>
          <p:cNvPr id="3" name="Pladsholder til indhold 2"/>
          <p:cNvSpPr>
            <a:spLocks noGrp="1"/>
          </p:cNvSpPr>
          <p:nvPr>
            <p:ph sz="quarter" idx="12"/>
          </p:nvPr>
        </p:nvSpPr>
        <p:spPr>
          <a:xfrm>
            <a:off x="465836" y="2139979"/>
            <a:ext cx="4499022" cy="4856114"/>
          </a:xfrm>
        </p:spPr>
        <p:txBody>
          <a:bodyPr/>
          <a:lstStyle/>
          <a:p>
            <a:pPr marL="0" indent="0">
              <a:buNone/>
            </a:pPr>
            <a:r>
              <a:rPr lang="en-GB" sz="2800" b="1" dirty="0" smtClean="0"/>
              <a:t>Current challenge:</a:t>
            </a:r>
            <a:r>
              <a:rPr lang="en-GB" sz="2800" dirty="0" smtClean="0"/>
              <a:t> </a:t>
            </a:r>
          </a:p>
          <a:p>
            <a:pPr marL="0" indent="0">
              <a:buNone/>
            </a:pPr>
            <a:r>
              <a:rPr lang="en-GB" sz="2800" dirty="0" smtClean="0"/>
              <a:t>A gab between the board and the daily management. </a:t>
            </a:r>
          </a:p>
          <a:p>
            <a:pPr marL="0" indent="0">
              <a:buNone/>
            </a:pPr>
            <a:r>
              <a:rPr lang="en-GB" sz="2800" dirty="0" smtClean="0"/>
              <a:t>The board has no knowledge and insight in the daily tasks and challenges of the student organisation.</a:t>
            </a:r>
          </a:p>
          <a:p>
            <a:pPr marL="0" indent="0">
              <a:buNone/>
            </a:pPr>
            <a:endParaRPr lang="en-GB" sz="2800" dirty="0" smtClean="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5" name="Billede 4" descr="Organisational-structure.jpg"/>
          <p:cNvPicPr>
            <a:picLocks noChangeAspect="1"/>
          </p:cNvPicPr>
          <p:nvPr/>
        </p:nvPicPr>
        <p:blipFill rotWithShape="1">
          <a:blip r:embed="rId2">
            <a:extLst>
              <a:ext uri="{28A0092B-C50C-407E-A947-70E740481C1C}">
                <a14:useLocalDpi xmlns:a14="http://schemas.microsoft.com/office/drawing/2010/main" val="0"/>
              </a:ext>
            </a:extLst>
          </a:blip>
          <a:srcRect t="18699"/>
          <a:stretch/>
        </p:blipFill>
        <p:spPr>
          <a:xfrm>
            <a:off x="4875054" y="2770945"/>
            <a:ext cx="5064283" cy="4065822"/>
          </a:xfrm>
          <a:prstGeom prst="rect">
            <a:avLst/>
          </a:prstGeom>
        </p:spPr>
      </p:pic>
      <p:pic>
        <p:nvPicPr>
          <p:cNvPr id="9" name="Billede 8" descr="Organisational-structure.jpg"/>
          <p:cNvPicPr>
            <a:picLocks noChangeAspect="1"/>
          </p:cNvPicPr>
          <p:nvPr/>
        </p:nvPicPr>
        <p:blipFill rotWithShape="1">
          <a:blip r:embed="rId2">
            <a:extLst>
              <a:ext uri="{28A0092B-C50C-407E-A947-70E740481C1C}">
                <a14:useLocalDpi xmlns:a14="http://schemas.microsoft.com/office/drawing/2010/main" val="0"/>
              </a:ext>
            </a:extLst>
          </a:blip>
          <a:srcRect l="14946" b="82039"/>
          <a:stretch/>
        </p:blipFill>
        <p:spPr>
          <a:xfrm>
            <a:off x="5631971" y="1254593"/>
            <a:ext cx="4307366" cy="898214"/>
          </a:xfrm>
          <a:prstGeom prst="rect">
            <a:avLst/>
          </a:prstGeom>
        </p:spPr>
      </p:pic>
      <p:sp>
        <p:nvSpPr>
          <p:cNvPr id="10" name="Opad-nedadgående pil 9"/>
          <p:cNvSpPr/>
          <p:nvPr/>
        </p:nvSpPr>
        <p:spPr>
          <a:xfrm>
            <a:off x="7081657" y="1860125"/>
            <a:ext cx="705600" cy="1141732"/>
          </a:xfrm>
          <a:prstGeom prst="upDownArrow">
            <a:avLst/>
          </a:prstGeom>
          <a:solidFill>
            <a:schemeClr val="accent6"/>
          </a:solidFill>
          <a:ln>
            <a:solidFill>
              <a:srgbClr val="0016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385C7F"/>
              </a:solidFill>
            </a:endParaRPr>
          </a:p>
        </p:txBody>
      </p:sp>
      <p:sp>
        <p:nvSpPr>
          <p:cNvPr id="11" name="Tekstfelt 10"/>
          <p:cNvSpPr txBox="1"/>
          <p:nvPr/>
        </p:nvSpPr>
        <p:spPr>
          <a:xfrm>
            <a:off x="6671126" y="1918776"/>
            <a:ext cx="1526662" cy="1015663"/>
          </a:xfrm>
          <a:prstGeom prst="rect">
            <a:avLst/>
          </a:prstGeom>
          <a:noFill/>
        </p:spPr>
        <p:txBody>
          <a:bodyPr wrap="square" rtlCol="0">
            <a:spAutoFit/>
          </a:bodyPr>
          <a:lstStyle/>
          <a:p>
            <a:pPr algn="ctr"/>
            <a:r>
              <a:rPr lang="da-DK" b="1" dirty="0" smtClean="0"/>
              <a:t>G</a:t>
            </a:r>
          </a:p>
          <a:p>
            <a:pPr algn="ctr"/>
            <a:r>
              <a:rPr lang="da-DK" b="1" dirty="0" smtClean="0"/>
              <a:t>A</a:t>
            </a:r>
          </a:p>
          <a:p>
            <a:pPr algn="ctr"/>
            <a:r>
              <a:rPr lang="da-DK" b="1" dirty="0" smtClean="0"/>
              <a:t>B</a:t>
            </a:r>
            <a:endParaRPr lang="da-DK" b="1" dirty="0"/>
          </a:p>
        </p:txBody>
      </p:sp>
    </p:spTree>
    <p:extLst>
      <p:ext uri="{BB962C8B-B14F-4D97-AF65-F5344CB8AC3E}">
        <p14:creationId xmlns:p14="http://schemas.microsoft.com/office/powerpoint/2010/main" val="218328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727670"/>
            <a:ext cx="7322325" cy="1242418"/>
          </a:xfrm>
        </p:spPr>
        <p:txBody>
          <a:bodyPr/>
          <a:lstStyle/>
          <a:p>
            <a:r>
              <a:rPr lang="en-GB" dirty="0"/>
              <a:t>7</a:t>
            </a:r>
            <a:r>
              <a:rPr lang="en-GB" dirty="0" smtClean="0"/>
              <a:t>. Approval </a:t>
            </a:r>
            <a:r>
              <a:rPr lang="en-GB" dirty="0"/>
              <a:t>of amendments </a:t>
            </a:r>
            <a:r>
              <a:rPr lang="en-GB" dirty="0" smtClean="0"/>
              <a:t>to the formalities </a:t>
            </a:r>
            <a:endParaRPr lang="en-GB" dirty="0"/>
          </a:p>
          <a:p>
            <a:endParaRPr lang="da-DK"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5" name="Billede 4" descr="Organisational-structure.jpg"/>
          <p:cNvPicPr>
            <a:picLocks noChangeAspect="1"/>
          </p:cNvPicPr>
          <p:nvPr/>
        </p:nvPicPr>
        <p:blipFill rotWithShape="1">
          <a:blip r:embed="rId2">
            <a:extLst>
              <a:ext uri="{28A0092B-C50C-407E-A947-70E740481C1C}">
                <a14:useLocalDpi xmlns:a14="http://schemas.microsoft.com/office/drawing/2010/main" val="0"/>
              </a:ext>
            </a:extLst>
          </a:blip>
          <a:srcRect t="36399"/>
          <a:stretch/>
        </p:blipFill>
        <p:spPr>
          <a:xfrm>
            <a:off x="4875054" y="3656107"/>
            <a:ext cx="5064283" cy="3180659"/>
          </a:xfrm>
          <a:prstGeom prst="rect">
            <a:avLst/>
          </a:prstGeom>
        </p:spPr>
      </p:pic>
      <p:pic>
        <p:nvPicPr>
          <p:cNvPr id="9" name="Billede 8" descr="Organisational-structure.jpg"/>
          <p:cNvPicPr>
            <a:picLocks noChangeAspect="1"/>
          </p:cNvPicPr>
          <p:nvPr/>
        </p:nvPicPr>
        <p:blipFill rotWithShape="1">
          <a:blip r:embed="rId2">
            <a:extLst>
              <a:ext uri="{28A0092B-C50C-407E-A947-70E740481C1C}">
                <a14:useLocalDpi xmlns:a14="http://schemas.microsoft.com/office/drawing/2010/main" val="0"/>
              </a:ext>
            </a:extLst>
          </a:blip>
          <a:srcRect l="14946" b="82039"/>
          <a:stretch/>
        </p:blipFill>
        <p:spPr>
          <a:xfrm>
            <a:off x="5633575" y="2783549"/>
            <a:ext cx="4307366" cy="898214"/>
          </a:xfrm>
          <a:prstGeom prst="rect">
            <a:avLst/>
          </a:prstGeom>
        </p:spPr>
      </p:pic>
      <p:sp>
        <p:nvSpPr>
          <p:cNvPr id="3" name="Pladsholder til indhold 2"/>
          <p:cNvSpPr>
            <a:spLocks noGrp="1"/>
          </p:cNvSpPr>
          <p:nvPr>
            <p:ph sz="quarter" idx="12"/>
          </p:nvPr>
        </p:nvSpPr>
        <p:spPr>
          <a:xfrm>
            <a:off x="465835" y="2139979"/>
            <a:ext cx="5167740" cy="4856114"/>
          </a:xfrm>
        </p:spPr>
        <p:txBody>
          <a:bodyPr/>
          <a:lstStyle/>
          <a:p>
            <a:pPr marL="0" indent="0">
              <a:buNone/>
            </a:pPr>
            <a:r>
              <a:rPr lang="en-GB" sz="2800" b="1" dirty="0" smtClean="0"/>
              <a:t>Suggestion:</a:t>
            </a:r>
            <a:endParaRPr lang="en-GB" sz="2800" dirty="0" smtClean="0"/>
          </a:p>
          <a:p>
            <a:pPr marL="0" indent="0">
              <a:buNone/>
            </a:pPr>
            <a:r>
              <a:rPr lang="da-DK" sz="2800" dirty="0" smtClean="0"/>
              <a:t>If Active </a:t>
            </a:r>
            <a:r>
              <a:rPr lang="da-DK" sz="2800" dirty="0" err="1"/>
              <a:t>M</a:t>
            </a:r>
            <a:r>
              <a:rPr lang="da-DK" sz="2800" dirty="0" err="1" smtClean="0"/>
              <a:t>embers</a:t>
            </a:r>
            <a:r>
              <a:rPr lang="da-DK" sz="2800" dirty="0" smtClean="0"/>
              <a:t> with </a:t>
            </a:r>
            <a:br>
              <a:rPr lang="da-DK" sz="2800" dirty="0" smtClean="0"/>
            </a:br>
            <a:r>
              <a:rPr lang="da-DK" sz="2800" dirty="0" err="1" smtClean="0"/>
              <a:t>experience</a:t>
            </a:r>
            <a:r>
              <a:rPr lang="da-DK" sz="2800" dirty="0" smtClean="0"/>
              <a:t> and relevant </a:t>
            </a:r>
            <a:r>
              <a:rPr lang="da-DK" sz="2800" dirty="0" err="1" smtClean="0"/>
              <a:t>skills</a:t>
            </a:r>
            <a:r>
              <a:rPr lang="da-DK" sz="2800" dirty="0" smtClean="0"/>
              <a:t> </a:t>
            </a:r>
            <a:r>
              <a:rPr lang="da-DK" sz="2800" dirty="0"/>
              <a:t>f</a:t>
            </a:r>
            <a:r>
              <a:rPr lang="da-DK" sz="2800" dirty="0" smtClean="0"/>
              <a:t>orm the </a:t>
            </a:r>
            <a:r>
              <a:rPr lang="da-DK" sz="2800" dirty="0" err="1" smtClean="0"/>
              <a:t>board</a:t>
            </a:r>
            <a:r>
              <a:rPr lang="da-DK" sz="2800" dirty="0" smtClean="0"/>
              <a:t> </a:t>
            </a:r>
            <a:r>
              <a:rPr lang="da-DK" sz="2800" dirty="0" smtClean="0">
                <a:sym typeface="Wingdings"/>
              </a:rPr>
              <a:t></a:t>
            </a:r>
            <a:endParaRPr lang="da-DK" sz="2800" dirty="0" smtClean="0"/>
          </a:p>
          <a:p>
            <a:pPr lvl="1"/>
            <a:r>
              <a:rPr lang="da-DK" dirty="0" err="1" smtClean="0"/>
              <a:t>Fully</a:t>
            </a:r>
            <a:r>
              <a:rPr lang="da-DK" dirty="0" smtClean="0"/>
              <a:t> </a:t>
            </a:r>
            <a:r>
              <a:rPr lang="da-DK" dirty="0" err="1" smtClean="0"/>
              <a:t>awareness</a:t>
            </a:r>
            <a:r>
              <a:rPr lang="da-DK" dirty="0" smtClean="0"/>
              <a:t> of  </a:t>
            </a:r>
            <a:r>
              <a:rPr lang="da-DK" dirty="0" err="1" smtClean="0"/>
              <a:t>financial</a:t>
            </a:r>
            <a:r>
              <a:rPr lang="da-DK" dirty="0" smtClean="0"/>
              <a:t> situation</a:t>
            </a:r>
          </a:p>
          <a:p>
            <a:pPr lvl="1"/>
            <a:r>
              <a:rPr lang="da-DK" dirty="0" err="1" smtClean="0"/>
              <a:t>Fully</a:t>
            </a:r>
            <a:r>
              <a:rPr lang="da-DK" dirty="0" smtClean="0"/>
              <a:t> </a:t>
            </a:r>
            <a:r>
              <a:rPr lang="da-DK" dirty="0" err="1" smtClean="0"/>
              <a:t>awareness</a:t>
            </a:r>
            <a:r>
              <a:rPr lang="da-DK" dirty="0" smtClean="0"/>
              <a:t> of </a:t>
            </a:r>
            <a:r>
              <a:rPr lang="da-DK" dirty="0" err="1" smtClean="0"/>
              <a:t>daily</a:t>
            </a:r>
            <a:r>
              <a:rPr lang="da-DK" dirty="0" smtClean="0"/>
              <a:t> </a:t>
            </a:r>
            <a:r>
              <a:rPr lang="da-DK" dirty="0" err="1" smtClean="0"/>
              <a:t>needs</a:t>
            </a:r>
            <a:r>
              <a:rPr lang="da-DK" dirty="0" smtClean="0"/>
              <a:t> and </a:t>
            </a:r>
            <a:r>
              <a:rPr lang="da-DK" dirty="0" err="1" smtClean="0"/>
              <a:t>challenges</a:t>
            </a:r>
            <a:endParaRPr lang="da-DK" dirty="0" smtClean="0"/>
          </a:p>
          <a:p>
            <a:pPr lvl="1"/>
            <a:r>
              <a:rPr lang="da-DK" dirty="0" smtClean="0"/>
              <a:t>Can </a:t>
            </a:r>
            <a:r>
              <a:rPr lang="da-DK" dirty="0" err="1" smtClean="0"/>
              <a:t>e</a:t>
            </a:r>
            <a:r>
              <a:rPr lang="da-DK" dirty="0" err="1" smtClean="0"/>
              <a:t>asily</a:t>
            </a:r>
            <a:r>
              <a:rPr lang="da-DK" dirty="0" smtClean="0"/>
              <a:t> </a:t>
            </a:r>
            <a:r>
              <a:rPr lang="da-DK" dirty="0" err="1"/>
              <a:t>implement</a:t>
            </a:r>
            <a:r>
              <a:rPr lang="da-DK" dirty="0"/>
              <a:t> the </a:t>
            </a:r>
            <a:r>
              <a:rPr lang="da-DK" dirty="0" err="1" smtClean="0"/>
              <a:t>strategy</a:t>
            </a:r>
            <a:endParaRPr lang="en-GB" dirty="0" smtClean="0"/>
          </a:p>
        </p:txBody>
      </p:sp>
    </p:spTree>
    <p:extLst>
      <p:ext uri="{BB962C8B-B14F-4D97-AF65-F5344CB8AC3E}">
        <p14:creationId xmlns:p14="http://schemas.microsoft.com/office/powerpoint/2010/main" val="196882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727670"/>
            <a:ext cx="7322325" cy="1242418"/>
          </a:xfrm>
        </p:spPr>
        <p:txBody>
          <a:bodyPr/>
          <a:lstStyle/>
          <a:p>
            <a:r>
              <a:rPr lang="en-GB" dirty="0"/>
              <a:t>7</a:t>
            </a:r>
            <a:r>
              <a:rPr lang="en-GB" dirty="0" smtClean="0"/>
              <a:t>. Approval </a:t>
            </a:r>
            <a:r>
              <a:rPr lang="en-GB" dirty="0"/>
              <a:t>of amendments </a:t>
            </a:r>
            <a:r>
              <a:rPr lang="en-GB" dirty="0" smtClean="0"/>
              <a:t>to the formalities </a:t>
            </a:r>
            <a:endParaRPr lang="en-GB" dirty="0"/>
          </a:p>
          <a:p>
            <a:endParaRPr lang="da-DK"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Pladsholder til indhold 2"/>
          <p:cNvSpPr>
            <a:spLocks noGrp="1"/>
          </p:cNvSpPr>
          <p:nvPr>
            <p:ph sz="quarter" idx="12"/>
          </p:nvPr>
        </p:nvSpPr>
        <p:spPr>
          <a:xfrm>
            <a:off x="465835" y="2219321"/>
            <a:ext cx="8912230" cy="4776771"/>
          </a:xfrm>
        </p:spPr>
        <p:txBody>
          <a:bodyPr/>
          <a:lstStyle/>
          <a:p>
            <a:pPr marL="0" indent="0">
              <a:buNone/>
            </a:pPr>
            <a:r>
              <a:rPr lang="en-GB" sz="2800" b="1" dirty="0" smtClean="0"/>
              <a:t>Suggestion:</a:t>
            </a:r>
            <a:endParaRPr lang="en-GB" sz="2800" dirty="0" smtClean="0"/>
          </a:p>
          <a:p>
            <a:pPr marL="0" indent="0">
              <a:buNone/>
            </a:pPr>
            <a:r>
              <a:rPr lang="da-DK" sz="2800" dirty="0" err="1" smtClean="0"/>
              <a:t>Create</a:t>
            </a:r>
            <a:r>
              <a:rPr lang="da-DK" sz="2800" dirty="0" smtClean="0"/>
              <a:t> an </a:t>
            </a:r>
            <a:r>
              <a:rPr lang="da-DK" sz="2800" dirty="0" err="1" smtClean="0"/>
              <a:t>Advisory</a:t>
            </a:r>
            <a:r>
              <a:rPr lang="da-DK" sz="2800" dirty="0" smtClean="0"/>
              <a:t> Board:</a:t>
            </a:r>
            <a:endParaRPr lang="da-DK" sz="2800" dirty="0" smtClean="0"/>
          </a:p>
          <a:p>
            <a:r>
              <a:rPr lang="da-DK" dirty="0" smtClean="0"/>
              <a:t>Input and sparring with the business </a:t>
            </a:r>
            <a:r>
              <a:rPr lang="da-DK" dirty="0" err="1" smtClean="0"/>
              <a:t>life</a:t>
            </a:r>
            <a:endParaRPr lang="da-DK" dirty="0" smtClean="0"/>
          </a:p>
          <a:p>
            <a:r>
              <a:rPr lang="da-DK" dirty="0" err="1" smtClean="0"/>
              <a:t>Members</a:t>
            </a:r>
            <a:r>
              <a:rPr lang="da-DK" dirty="0" smtClean="0"/>
              <a:t>: </a:t>
            </a:r>
          </a:p>
          <a:p>
            <a:pPr lvl="1"/>
            <a:r>
              <a:rPr lang="da-DK" dirty="0" err="1" smtClean="0"/>
              <a:t>External</a:t>
            </a:r>
            <a:r>
              <a:rPr lang="da-DK" dirty="0" smtClean="0"/>
              <a:t> </a:t>
            </a:r>
            <a:r>
              <a:rPr lang="da-DK" dirty="0" err="1" smtClean="0"/>
              <a:t>members</a:t>
            </a:r>
            <a:r>
              <a:rPr lang="da-DK" dirty="0" smtClean="0"/>
              <a:t> from the business </a:t>
            </a:r>
            <a:r>
              <a:rPr lang="da-DK" dirty="0" err="1" smtClean="0"/>
              <a:t>life</a:t>
            </a:r>
            <a:endParaRPr lang="da-DK" dirty="0" smtClean="0"/>
          </a:p>
          <a:p>
            <a:pPr lvl="1"/>
            <a:r>
              <a:rPr lang="da-DK" dirty="0" err="1" smtClean="0"/>
              <a:t>Representatives</a:t>
            </a:r>
            <a:r>
              <a:rPr lang="da-DK" dirty="0" smtClean="0"/>
              <a:t> from the </a:t>
            </a:r>
            <a:r>
              <a:rPr lang="da-DK" dirty="0" err="1" smtClean="0"/>
              <a:t>board</a:t>
            </a:r>
            <a:r>
              <a:rPr lang="da-DK" dirty="0" smtClean="0"/>
              <a:t> of </a:t>
            </a:r>
            <a:r>
              <a:rPr lang="da-DK" dirty="0" err="1" smtClean="0"/>
              <a:t>directors</a:t>
            </a:r>
            <a:endParaRPr lang="da-DK" dirty="0" smtClean="0"/>
          </a:p>
          <a:p>
            <a:r>
              <a:rPr lang="da-DK" dirty="0" err="1" smtClean="0"/>
              <a:t>Next</a:t>
            </a:r>
            <a:r>
              <a:rPr lang="da-DK" dirty="0" smtClean="0"/>
              <a:t> step: </a:t>
            </a:r>
          </a:p>
          <a:p>
            <a:pPr lvl="1"/>
            <a:r>
              <a:rPr lang="da-DK" dirty="0" smtClean="0"/>
              <a:t>The </a:t>
            </a:r>
            <a:r>
              <a:rPr lang="da-DK" dirty="0" err="1" smtClean="0"/>
              <a:t>board</a:t>
            </a:r>
            <a:r>
              <a:rPr lang="da-DK" dirty="0" smtClean="0"/>
              <a:t> </a:t>
            </a:r>
            <a:r>
              <a:rPr lang="da-DK" dirty="0" err="1" smtClean="0"/>
              <a:t>defines</a:t>
            </a:r>
            <a:r>
              <a:rPr lang="da-DK" dirty="0" smtClean="0"/>
              <a:t> form and </a:t>
            </a:r>
            <a:r>
              <a:rPr lang="da-DK" dirty="0" err="1" smtClean="0"/>
              <a:t>structure</a:t>
            </a:r>
            <a:r>
              <a:rPr lang="da-DK" dirty="0" smtClean="0"/>
              <a:t> of the </a:t>
            </a:r>
            <a:r>
              <a:rPr lang="da-DK" dirty="0" err="1" smtClean="0"/>
              <a:t>Advisory</a:t>
            </a:r>
            <a:r>
              <a:rPr lang="da-DK" dirty="0" smtClean="0"/>
              <a:t> Board</a:t>
            </a:r>
          </a:p>
          <a:p>
            <a:pPr lvl="1"/>
            <a:r>
              <a:rPr lang="da-DK" dirty="0" smtClean="0"/>
              <a:t>The </a:t>
            </a:r>
            <a:r>
              <a:rPr lang="da-DK" dirty="0" err="1" smtClean="0"/>
              <a:t>board</a:t>
            </a:r>
            <a:r>
              <a:rPr lang="da-DK" dirty="0" smtClean="0"/>
              <a:t> </a:t>
            </a:r>
            <a:r>
              <a:rPr lang="da-DK" dirty="0" err="1" smtClean="0"/>
              <a:t>finds</a:t>
            </a:r>
            <a:r>
              <a:rPr lang="da-DK" dirty="0" smtClean="0"/>
              <a:t> and </a:t>
            </a:r>
            <a:r>
              <a:rPr lang="da-DK" dirty="0" err="1" smtClean="0"/>
              <a:t>invites</a:t>
            </a:r>
            <a:r>
              <a:rPr lang="da-DK" dirty="0" smtClean="0"/>
              <a:t> </a:t>
            </a:r>
            <a:r>
              <a:rPr lang="da-DK" dirty="0" err="1" smtClean="0"/>
              <a:t>external</a:t>
            </a:r>
            <a:r>
              <a:rPr lang="da-DK" dirty="0" smtClean="0"/>
              <a:t> </a:t>
            </a:r>
            <a:r>
              <a:rPr lang="da-DK" dirty="0" err="1" smtClean="0"/>
              <a:t>members</a:t>
            </a:r>
            <a:endParaRPr lang="da-DK" dirty="0" smtClean="0"/>
          </a:p>
        </p:txBody>
      </p:sp>
    </p:spTree>
    <p:extLst>
      <p:ext uri="{BB962C8B-B14F-4D97-AF65-F5344CB8AC3E}">
        <p14:creationId xmlns:p14="http://schemas.microsoft.com/office/powerpoint/2010/main" val="39449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AGENDA</a:t>
            </a:r>
            <a:endParaRPr lang="da-DK" dirty="0"/>
          </a:p>
        </p:txBody>
      </p:sp>
      <p:sp>
        <p:nvSpPr>
          <p:cNvPr id="3" name="Pladsholder til indhold 2"/>
          <p:cNvSpPr>
            <a:spLocks noGrp="1"/>
          </p:cNvSpPr>
          <p:nvPr>
            <p:ph sz="quarter" idx="12"/>
          </p:nvPr>
        </p:nvSpPr>
        <p:spPr>
          <a:xfrm>
            <a:off x="465836" y="1495485"/>
            <a:ext cx="8789988" cy="4100071"/>
          </a:xfrm>
        </p:spPr>
        <p:txBody>
          <a:bodyPr/>
          <a:lstStyle/>
          <a:p>
            <a:pPr marL="457200" indent="-457200">
              <a:buFont typeface="+mj-lt"/>
              <a:buAutoNum type="arabicPeriod"/>
            </a:pPr>
            <a:r>
              <a:rPr lang="en-GB" sz="2000" dirty="0" smtClean="0"/>
              <a:t>Election of moderator</a:t>
            </a:r>
          </a:p>
          <a:p>
            <a:pPr marL="457200" indent="-457200">
              <a:buFont typeface="+mj-lt"/>
              <a:buAutoNum type="arabicPeriod"/>
            </a:pPr>
            <a:r>
              <a:rPr lang="en-GB" sz="2000" dirty="0" smtClean="0"/>
              <a:t>Election of referent</a:t>
            </a:r>
          </a:p>
          <a:p>
            <a:pPr marL="457200" indent="-457200">
              <a:buFont typeface="+mj-lt"/>
              <a:buAutoNum type="arabicPeriod"/>
            </a:pPr>
            <a:r>
              <a:rPr lang="en-GB" sz="2000" dirty="0" smtClean="0"/>
              <a:t>The boards’ report</a:t>
            </a:r>
          </a:p>
          <a:p>
            <a:pPr marL="457200" indent="-457200">
              <a:buFont typeface="+mj-lt"/>
              <a:buAutoNum type="arabicPeriod"/>
            </a:pPr>
            <a:r>
              <a:rPr lang="en-GB" sz="2000" dirty="0" smtClean="0"/>
              <a:t>Budget and financial reporting</a:t>
            </a:r>
          </a:p>
          <a:p>
            <a:pPr marL="457200" indent="-457200">
              <a:buFont typeface="+mj-lt"/>
              <a:buAutoNum type="arabicPeriod"/>
            </a:pPr>
            <a:r>
              <a:rPr lang="en-GB" sz="2000" dirty="0" smtClean="0"/>
              <a:t>Auditors’ observations of the accounts</a:t>
            </a:r>
          </a:p>
          <a:p>
            <a:pPr marL="457200" indent="-457200">
              <a:buFont typeface="+mj-lt"/>
              <a:buAutoNum type="arabicPeriod"/>
            </a:pPr>
            <a:r>
              <a:rPr lang="en-GB" sz="2000" dirty="0" smtClean="0"/>
              <a:t>Approval of financial statements</a:t>
            </a:r>
          </a:p>
          <a:p>
            <a:pPr marL="457200" indent="-457200">
              <a:buFont typeface="+mj-lt"/>
              <a:buAutoNum type="arabicPeriod"/>
            </a:pPr>
            <a:r>
              <a:rPr lang="en-GB" sz="2000" dirty="0" smtClean="0"/>
              <a:t>Approval of amendments to the formalities</a:t>
            </a:r>
          </a:p>
          <a:p>
            <a:pPr marL="457200" indent="-457200">
              <a:buFont typeface="+mj-lt"/>
              <a:buAutoNum type="arabicPeriod"/>
            </a:pPr>
            <a:r>
              <a:rPr lang="en-GB" sz="2000" dirty="0" smtClean="0"/>
              <a:t>Election of board members and alternates</a:t>
            </a:r>
          </a:p>
          <a:p>
            <a:pPr marL="457200" indent="-457200">
              <a:buFont typeface="+mj-lt"/>
              <a:buAutoNum type="arabicPeriod"/>
            </a:pPr>
            <a:r>
              <a:rPr lang="en-GB" sz="2000" dirty="0" smtClean="0"/>
              <a:t>Election of auditor(s)</a:t>
            </a:r>
          </a:p>
          <a:p>
            <a:pPr marL="457200" indent="-457200">
              <a:buFont typeface="+mj-lt"/>
              <a:buAutoNum type="arabicPeriod"/>
            </a:pPr>
            <a:r>
              <a:rPr lang="en-GB" sz="2000" dirty="0" smtClean="0"/>
              <a:t>Member topics</a:t>
            </a:r>
          </a:p>
          <a:p>
            <a:pPr marL="457200" indent="-457200">
              <a:buFont typeface="+mj-lt"/>
              <a:buAutoNum type="arabicPeriod"/>
            </a:pPr>
            <a:r>
              <a:rPr lang="en-GB" sz="2000" dirty="0" smtClean="0"/>
              <a:t>Optional</a:t>
            </a:r>
            <a:endParaRPr lang="en-GB" sz="20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577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1970087"/>
            <a:ext cx="8789988" cy="5026005"/>
          </a:xfrm>
        </p:spPr>
        <p:txBody>
          <a:bodyPr/>
          <a:lstStyle/>
          <a:p>
            <a:r>
              <a:rPr lang="en-GB" sz="2800" b="1" dirty="0" smtClean="0"/>
              <a:t>Suggestion: § </a:t>
            </a:r>
            <a:r>
              <a:rPr lang="en-GB" sz="2800" b="1" dirty="0"/>
              <a:t>4. Subsection </a:t>
            </a:r>
            <a:r>
              <a:rPr lang="en-GB" sz="2800" b="1" dirty="0" smtClean="0"/>
              <a:t>10.</a:t>
            </a:r>
          </a:p>
          <a:p>
            <a:pPr marL="0" indent="0">
              <a:buNone/>
            </a:pPr>
            <a:r>
              <a:rPr lang="en-GB" sz="2200" dirty="0" smtClean="0"/>
              <a:t>“The </a:t>
            </a:r>
            <a:r>
              <a:rPr lang="en-GB" sz="2200" dirty="0"/>
              <a:t>board consists of </a:t>
            </a:r>
            <a:r>
              <a:rPr lang="en-GB" sz="2200" b="1" dirty="0">
                <a:solidFill>
                  <a:srgbClr val="008000"/>
                </a:solidFill>
              </a:rPr>
              <a:t>9</a:t>
            </a:r>
            <a:r>
              <a:rPr lang="en-GB" sz="2200" dirty="0"/>
              <a:t> students elected at the AGM, </a:t>
            </a:r>
            <a:br>
              <a:rPr lang="en-GB" sz="2200" dirty="0"/>
            </a:br>
            <a:r>
              <a:rPr lang="en-GB" sz="2200" b="1" dirty="0" smtClean="0">
                <a:solidFill>
                  <a:srgbClr val="008000"/>
                </a:solidFill>
              </a:rPr>
              <a:t>5</a:t>
            </a:r>
            <a:r>
              <a:rPr lang="en-GB" sz="2200" dirty="0" smtClean="0"/>
              <a:t> </a:t>
            </a:r>
            <a:r>
              <a:rPr lang="en-GB" sz="2200" dirty="0"/>
              <a:t>substitutes elected at the AGM as well as 2 employees appointed by the president of </a:t>
            </a:r>
            <a:r>
              <a:rPr lang="en-GB" sz="2200" dirty="0" smtClean="0"/>
              <a:t>Cphbusiness.</a:t>
            </a:r>
            <a:br>
              <a:rPr lang="en-GB" sz="2200" dirty="0" smtClean="0"/>
            </a:br>
            <a:endParaRPr lang="en-GB" sz="2200" dirty="0" smtClean="0"/>
          </a:p>
          <a:p>
            <a:pPr marL="0" indent="0">
              <a:buNone/>
            </a:pPr>
            <a:r>
              <a:rPr lang="en-GB" sz="2200" dirty="0" smtClean="0"/>
              <a:t>The </a:t>
            </a:r>
            <a:r>
              <a:rPr lang="en-GB" sz="2200" dirty="0"/>
              <a:t>student representatives and the substitutes should be elected among the active members in the student organisation and should be based on experience within the student organisation and relevant skills. If possible, the substitutes should be 1</a:t>
            </a:r>
            <a:r>
              <a:rPr lang="en-GB" sz="2200" baseline="30000" dirty="0"/>
              <a:t>st</a:t>
            </a:r>
            <a:r>
              <a:rPr lang="en-GB" sz="2200" dirty="0"/>
              <a:t> or 2</a:t>
            </a:r>
            <a:r>
              <a:rPr lang="en-GB" sz="2200" baseline="30000" dirty="0"/>
              <a:t>nd</a:t>
            </a:r>
            <a:r>
              <a:rPr lang="en-GB" sz="2200" dirty="0"/>
              <a:t> semester students</a:t>
            </a:r>
            <a:r>
              <a:rPr lang="en-GB" sz="2200" dirty="0" smtClean="0"/>
              <a:t>.</a:t>
            </a:r>
          </a:p>
          <a:p>
            <a:pPr marL="0" indent="0">
              <a:buNone/>
            </a:pPr>
            <a:r>
              <a:rPr lang="en-GB" sz="2200" dirty="0" smtClean="0"/>
              <a:t>(…)</a:t>
            </a:r>
            <a:r>
              <a:rPr lang="en-GB" sz="2200" dirty="0"/>
              <a:t> and networking interests of the students</a:t>
            </a:r>
            <a:r>
              <a:rPr lang="en-GB" sz="2200" dirty="0" smtClean="0"/>
              <a:t>.”</a:t>
            </a:r>
            <a:endParaRPr lang="da-DK" sz="22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347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1970087"/>
            <a:ext cx="8789988" cy="5026005"/>
          </a:xfrm>
        </p:spPr>
        <p:txBody>
          <a:bodyPr/>
          <a:lstStyle/>
          <a:p>
            <a:r>
              <a:rPr lang="en-GB" sz="2800" b="1" dirty="0" smtClean="0"/>
              <a:t>§</a:t>
            </a:r>
            <a:r>
              <a:rPr lang="en-GB" sz="2800" b="1" dirty="0"/>
              <a:t>4. Subsection 11.</a:t>
            </a:r>
            <a:r>
              <a:rPr lang="en-GB" sz="2800" dirty="0"/>
              <a:t> </a:t>
            </a:r>
            <a:r>
              <a:rPr lang="en-GB" sz="2800" dirty="0" smtClean="0"/>
              <a:t>Delete </a:t>
            </a:r>
            <a:r>
              <a:rPr lang="en-GB" sz="2800" dirty="0"/>
              <a:t>Subsection 11</a:t>
            </a:r>
            <a:r>
              <a:rPr lang="en-GB" sz="2800" dirty="0" smtClean="0"/>
              <a:t>.</a:t>
            </a:r>
          </a:p>
          <a:p>
            <a:pPr marL="0" indent="0">
              <a:buNone/>
            </a:pPr>
            <a:r>
              <a:rPr lang="en-GB" sz="2800" dirty="0" smtClean="0"/>
              <a:t>	(about the daily management)</a:t>
            </a:r>
            <a:endParaRPr lang="da-DK" sz="2800" dirty="0"/>
          </a:p>
          <a:p>
            <a:r>
              <a:rPr lang="en-GB" sz="2800" b="1" dirty="0" smtClean="0"/>
              <a:t>§ </a:t>
            </a:r>
            <a:r>
              <a:rPr lang="en-GB" sz="2800" b="1" dirty="0"/>
              <a:t>5. Subsection 2.</a:t>
            </a:r>
            <a:r>
              <a:rPr lang="en-GB" sz="2800" dirty="0"/>
              <a:t> (…) This can be in the form of a network, study councils, organisation or activity committees - the form is determined by the </a:t>
            </a:r>
            <a:r>
              <a:rPr lang="en-GB" sz="2800" b="1" dirty="0">
                <a:solidFill>
                  <a:srgbClr val="008000"/>
                </a:solidFill>
              </a:rPr>
              <a:t>organisation's board of directors</a:t>
            </a:r>
            <a:r>
              <a:rPr lang="en-GB" sz="2800" dirty="0"/>
              <a:t>. (…</a:t>
            </a:r>
            <a:r>
              <a:rPr lang="en-GB" sz="2800" dirty="0" smtClean="0"/>
              <a:t>)</a:t>
            </a:r>
            <a:endParaRPr lang="da-DK" sz="2800" dirty="0"/>
          </a:p>
          <a:p>
            <a:r>
              <a:rPr lang="en-GB" sz="2800" b="1" dirty="0" smtClean="0"/>
              <a:t>§ </a:t>
            </a:r>
            <a:r>
              <a:rPr lang="en-GB" sz="2800" b="1" dirty="0"/>
              <a:t>6. Businesses and </a:t>
            </a:r>
            <a:r>
              <a:rPr lang="en-GB" sz="2800" b="1" dirty="0" smtClean="0"/>
              <a:t>activities</a:t>
            </a:r>
            <a:r>
              <a:rPr lang="da-DK" sz="2800" dirty="0" smtClean="0"/>
              <a:t>. </a:t>
            </a:r>
            <a:r>
              <a:rPr lang="en-GB" sz="2800" dirty="0" smtClean="0"/>
              <a:t>Delete </a:t>
            </a:r>
            <a:r>
              <a:rPr lang="en-GB" sz="2800" dirty="0"/>
              <a:t>§6.</a:t>
            </a:r>
            <a:endParaRPr lang="da-DK" sz="2800" dirty="0"/>
          </a:p>
          <a:p>
            <a:endParaRPr lang="en-GB" sz="2800" b="1"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937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1970087"/>
            <a:ext cx="8789988" cy="5026005"/>
          </a:xfrm>
        </p:spPr>
        <p:txBody>
          <a:bodyPr/>
          <a:lstStyle/>
          <a:p>
            <a:r>
              <a:rPr lang="en-GB" sz="2800" b="1" dirty="0"/>
              <a:t>§ 7. Subscription right </a:t>
            </a:r>
            <a:br>
              <a:rPr lang="en-GB" sz="2800" b="1" dirty="0"/>
            </a:br>
            <a:r>
              <a:rPr lang="en-GB" sz="2000" i="1" dirty="0" smtClean="0"/>
              <a:t>(</a:t>
            </a:r>
            <a:r>
              <a:rPr lang="en-GB" sz="2000" i="1" dirty="0"/>
              <a:t>will become §6 if §6 is deleted)</a:t>
            </a:r>
            <a:endParaRPr lang="da-DK" sz="2000" i="1" dirty="0"/>
          </a:p>
          <a:p>
            <a:pPr marL="0" indent="0">
              <a:buNone/>
            </a:pPr>
            <a:endParaRPr lang="en-GB" sz="2800" dirty="0" smtClean="0"/>
          </a:p>
          <a:p>
            <a:pPr marL="0" indent="0">
              <a:buNone/>
            </a:pPr>
            <a:r>
              <a:rPr lang="en-GB" sz="2800" dirty="0" smtClean="0"/>
              <a:t>“The </a:t>
            </a:r>
            <a:r>
              <a:rPr lang="en-GB" sz="2800" dirty="0"/>
              <a:t>chairman of the board, the vice chairman and the treasurer signs the organisation and can act individually. </a:t>
            </a:r>
            <a:endParaRPr lang="da-DK" sz="2800" dirty="0"/>
          </a:p>
          <a:p>
            <a:pPr marL="0" indent="0">
              <a:buNone/>
            </a:pPr>
            <a:r>
              <a:rPr lang="da-DK" sz="2800" dirty="0"/>
              <a:t/>
            </a:r>
            <a:br>
              <a:rPr lang="da-DK" sz="2800" dirty="0"/>
            </a:br>
            <a:r>
              <a:rPr lang="en-GB" sz="2800" dirty="0" smtClean="0"/>
              <a:t>Power </a:t>
            </a:r>
            <a:r>
              <a:rPr lang="en-GB" sz="2800" dirty="0"/>
              <a:t>of procuration can be granted</a:t>
            </a:r>
            <a:r>
              <a:rPr lang="en-GB" sz="2800" dirty="0" smtClean="0"/>
              <a:t>.”</a:t>
            </a:r>
            <a:endParaRPr lang="da-DK" sz="2800" dirty="0"/>
          </a:p>
          <a:p>
            <a:endParaRPr lang="en-GB" sz="2800" b="1"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2073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1970087"/>
            <a:ext cx="8789988" cy="5026005"/>
          </a:xfrm>
        </p:spPr>
        <p:txBody>
          <a:bodyPr/>
          <a:lstStyle/>
          <a:p>
            <a:r>
              <a:rPr lang="en-GB" sz="2800" b="1" dirty="0"/>
              <a:t>§ 8. Economy </a:t>
            </a:r>
            <a:r>
              <a:rPr lang="en-GB" sz="2000" dirty="0"/>
              <a:t>(will become §7 if §6 is deleted)</a:t>
            </a:r>
            <a:endParaRPr lang="da-DK" sz="2000" dirty="0"/>
          </a:p>
          <a:p>
            <a:r>
              <a:rPr lang="en-GB" sz="2800" b="1" dirty="0"/>
              <a:t>Subsection 1.</a:t>
            </a:r>
            <a:r>
              <a:rPr lang="en-GB" sz="2800" dirty="0"/>
              <a:t> </a:t>
            </a:r>
            <a:r>
              <a:rPr lang="en-GB" sz="2800" dirty="0" smtClean="0"/>
              <a:t>“</a:t>
            </a:r>
            <a:r>
              <a:rPr lang="en-GB" sz="2800" dirty="0" smtClean="0"/>
              <a:t>The </a:t>
            </a:r>
            <a:r>
              <a:rPr lang="en-GB" sz="2800" dirty="0"/>
              <a:t>financial year runs from </a:t>
            </a:r>
            <a:r>
              <a:rPr lang="en-GB" sz="2800" b="1" dirty="0">
                <a:solidFill>
                  <a:srgbClr val="008000"/>
                </a:solidFill>
              </a:rPr>
              <a:t>01.07 to </a:t>
            </a:r>
            <a:r>
              <a:rPr lang="en-GB" sz="2800" b="1" dirty="0" smtClean="0">
                <a:solidFill>
                  <a:srgbClr val="008000"/>
                </a:solidFill>
              </a:rPr>
              <a:t>30.06</a:t>
            </a:r>
            <a:r>
              <a:rPr lang="en-GB" sz="2800" dirty="0" smtClean="0">
                <a:solidFill>
                  <a:schemeClr val="tx1"/>
                </a:solidFill>
              </a:rPr>
              <a:t>”</a:t>
            </a:r>
            <a:endParaRPr lang="da-DK" sz="2800" dirty="0">
              <a:solidFill>
                <a:schemeClr val="tx1"/>
              </a:solidFill>
            </a:endParaRPr>
          </a:p>
          <a:p>
            <a:r>
              <a:rPr lang="en-GB" sz="2800" b="1" dirty="0"/>
              <a:t>Subsection 4. </a:t>
            </a:r>
            <a:r>
              <a:rPr lang="en-GB" sz="2800" dirty="0" smtClean="0"/>
              <a:t>“(</a:t>
            </a:r>
            <a:r>
              <a:rPr lang="en-GB" sz="2800" dirty="0"/>
              <a:t>…) </a:t>
            </a:r>
            <a:r>
              <a:rPr lang="en-GB" sz="2800" b="1" dirty="0">
                <a:solidFill>
                  <a:srgbClr val="008000"/>
                </a:solidFill>
              </a:rPr>
              <a:t>The chairman, the vice chairman and the treasurer </a:t>
            </a:r>
            <a:r>
              <a:rPr lang="en-GB" sz="2800" dirty="0" smtClean="0"/>
              <a:t>establish </a:t>
            </a:r>
            <a:r>
              <a:rPr lang="en-GB" sz="2800" dirty="0"/>
              <a:t>and </a:t>
            </a:r>
            <a:r>
              <a:rPr lang="en-GB" sz="2800" dirty="0" smtClean="0"/>
              <a:t>manage </a:t>
            </a:r>
            <a:r>
              <a:rPr lang="en-GB" sz="2800" dirty="0"/>
              <a:t>the organisation’s account. They should not strive towards establishing a fortune, unless the fortune is established to achieve a specific purpose</a:t>
            </a:r>
            <a:r>
              <a:rPr lang="en-GB" sz="2800" dirty="0" smtClean="0"/>
              <a:t>.”</a:t>
            </a:r>
            <a:endParaRPr lang="da-DK" sz="28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3354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1970087"/>
            <a:ext cx="8789988" cy="5026005"/>
          </a:xfrm>
        </p:spPr>
        <p:txBody>
          <a:bodyPr/>
          <a:lstStyle/>
          <a:p>
            <a:r>
              <a:rPr lang="en-GB" sz="2800" b="1" dirty="0" smtClean="0"/>
              <a:t>Addition to § </a:t>
            </a:r>
            <a:r>
              <a:rPr lang="en-GB" sz="2800" b="1" dirty="0"/>
              <a:t>8. </a:t>
            </a:r>
            <a:r>
              <a:rPr lang="en-GB" sz="2800" b="1" dirty="0" smtClean="0"/>
              <a:t>Economy: </a:t>
            </a:r>
            <a:r>
              <a:rPr lang="en-GB" sz="2800" b="1" dirty="0" smtClean="0"/>
              <a:t/>
            </a:r>
            <a:br>
              <a:rPr lang="en-GB" sz="2800" b="1" dirty="0" smtClean="0"/>
            </a:br>
            <a:r>
              <a:rPr lang="en-GB" sz="2000" dirty="0" smtClean="0"/>
              <a:t>(</a:t>
            </a:r>
            <a:r>
              <a:rPr lang="en-GB" sz="2000" dirty="0"/>
              <a:t>will become §7 if §6 is deleted)</a:t>
            </a:r>
            <a:endParaRPr lang="da-DK" sz="2000" dirty="0"/>
          </a:p>
          <a:p>
            <a:pPr marL="0" indent="0">
              <a:buNone/>
            </a:pPr>
            <a:r>
              <a:rPr lang="en-GB" sz="2800" b="1" dirty="0"/>
              <a:t/>
            </a:r>
            <a:br>
              <a:rPr lang="en-GB" sz="2800" b="1" dirty="0"/>
            </a:br>
            <a:r>
              <a:rPr lang="en-GB" sz="2800" b="1" dirty="0" smtClean="0"/>
              <a:t>Subsection </a:t>
            </a:r>
            <a:r>
              <a:rPr lang="en-GB" sz="2800" b="1" dirty="0"/>
              <a:t>5.</a:t>
            </a:r>
            <a:r>
              <a:rPr lang="en-GB" sz="2800" dirty="0"/>
              <a:t> </a:t>
            </a:r>
            <a:r>
              <a:rPr lang="da-DK" sz="2800" dirty="0"/>
              <a:t>The organisation is </a:t>
            </a:r>
            <a:r>
              <a:rPr lang="da-DK" sz="2800" dirty="0" err="1"/>
              <a:t>only</a:t>
            </a:r>
            <a:r>
              <a:rPr lang="da-DK" sz="2800" dirty="0"/>
              <a:t> </a:t>
            </a:r>
            <a:r>
              <a:rPr lang="da-DK" sz="2800" dirty="0" err="1"/>
              <a:t>liable</a:t>
            </a:r>
            <a:r>
              <a:rPr lang="da-DK" sz="2800" dirty="0"/>
              <a:t> for </a:t>
            </a:r>
            <a:r>
              <a:rPr lang="da-DK" sz="2800" dirty="0" err="1"/>
              <a:t>its</a:t>
            </a:r>
            <a:r>
              <a:rPr lang="da-DK" sz="2800" dirty="0"/>
              <a:t> obligations with the organisation at </a:t>
            </a:r>
            <a:r>
              <a:rPr lang="da-DK" sz="2800" dirty="0" err="1"/>
              <a:t>any</a:t>
            </a:r>
            <a:r>
              <a:rPr lang="da-DK" sz="2800" dirty="0"/>
              <a:t> time </a:t>
            </a:r>
            <a:r>
              <a:rPr lang="da-DK" sz="2800" dirty="0" err="1"/>
              <a:t>belonging</a:t>
            </a:r>
            <a:r>
              <a:rPr lang="da-DK" sz="2800" dirty="0"/>
              <a:t> </a:t>
            </a:r>
            <a:r>
              <a:rPr lang="da-DK" sz="2800" dirty="0" err="1"/>
              <a:t>fortune</a:t>
            </a:r>
            <a:r>
              <a:rPr lang="da-DK" sz="2800" dirty="0"/>
              <a:t>. The </a:t>
            </a:r>
            <a:r>
              <a:rPr lang="da-DK" sz="2800" dirty="0" err="1"/>
              <a:t>members</a:t>
            </a:r>
            <a:r>
              <a:rPr lang="da-DK" sz="2800" dirty="0"/>
              <a:t> of the organisation or the </a:t>
            </a:r>
            <a:r>
              <a:rPr lang="da-DK" sz="2800" dirty="0" err="1"/>
              <a:t>board</a:t>
            </a:r>
            <a:r>
              <a:rPr lang="da-DK" sz="2800" dirty="0"/>
              <a:t> of </a:t>
            </a:r>
            <a:r>
              <a:rPr lang="da-DK" sz="2800" dirty="0" err="1"/>
              <a:t>directors</a:t>
            </a:r>
            <a:r>
              <a:rPr lang="da-DK" sz="2800" dirty="0"/>
              <a:t> have </a:t>
            </a:r>
            <a:r>
              <a:rPr lang="da-DK" sz="2800" dirty="0" err="1"/>
              <a:t>no</a:t>
            </a:r>
            <a:r>
              <a:rPr lang="da-DK" sz="2800" dirty="0"/>
              <a:t> </a:t>
            </a:r>
            <a:r>
              <a:rPr lang="da-DK" sz="2800" dirty="0" err="1"/>
              <a:t>personal</a:t>
            </a:r>
            <a:r>
              <a:rPr lang="da-DK" sz="2800" dirty="0"/>
              <a:t> </a:t>
            </a:r>
            <a:r>
              <a:rPr lang="da-DK" sz="2800" dirty="0" err="1"/>
              <a:t>liability</a:t>
            </a:r>
            <a:r>
              <a:rPr lang="da-DK" sz="2800" dirty="0"/>
              <a:t>.</a:t>
            </a:r>
          </a:p>
          <a:p>
            <a:endParaRPr lang="en-GB" sz="2800" b="1"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6140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1970087"/>
            <a:ext cx="8789988" cy="5026005"/>
          </a:xfrm>
        </p:spPr>
        <p:txBody>
          <a:bodyPr/>
          <a:lstStyle/>
          <a:p>
            <a:r>
              <a:rPr lang="en-GB" sz="2800" b="1" dirty="0" smtClean="0"/>
              <a:t>§ 9</a:t>
            </a:r>
            <a:r>
              <a:rPr lang="en-GB" sz="2800" b="1" dirty="0"/>
              <a:t>. Dissolution </a:t>
            </a:r>
            <a:r>
              <a:rPr lang="en-GB" sz="2800" b="1" dirty="0" smtClean="0"/>
              <a:t/>
            </a:r>
            <a:br>
              <a:rPr lang="en-GB" sz="2800" b="1" dirty="0" smtClean="0"/>
            </a:br>
            <a:r>
              <a:rPr lang="en-GB" sz="2000" dirty="0" smtClean="0"/>
              <a:t>(</a:t>
            </a:r>
            <a:r>
              <a:rPr lang="en-GB" sz="2000" dirty="0"/>
              <a:t>will become §8 if §6 is deleted</a:t>
            </a:r>
            <a:r>
              <a:rPr lang="en-GB" sz="2000" dirty="0" smtClean="0"/>
              <a:t>)</a:t>
            </a:r>
            <a:br>
              <a:rPr lang="en-GB" sz="2000" dirty="0" smtClean="0"/>
            </a:br>
            <a:endParaRPr lang="da-DK" sz="2000" dirty="0"/>
          </a:p>
          <a:p>
            <a:r>
              <a:rPr lang="en-GB" sz="2800" b="1" dirty="0" smtClean="0"/>
              <a:t>§ </a:t>
            </a:r>
            <a:r>
              <a:rPr lang="en-GB" sz="2800" b="1" dirty="0"/>
              <a:t>10. Changes to the statutes </a:t>
            </a:r>
            <a:r>
              <a:rPr lang="en-GB" sz="2800" b="1" dirty="0" smtClean="0"/>
              <a:t/>
            </a:r>
            <a:br>
              <a:rPr lang="en-GB" sz="2800" b="1" dirty="0" smtClean="0"/>
            </a:br>
            <a:r>
              <a:rPr lang="en-GB" sz="2000" dirty="0" smtClean="0"/>
              <a:t>(</a:t>
            </a:r>
            <a:r>
              <a:rPr lang="en-GB" sz="2000" dirty="0"/>
              <a:t>will become §9 if §6 is deleted</a:t>
            </a:r>
            <a:r>
              <a:rPr lang="en-GB" sz="2000" dirty="0" smtClean="0"/>
              <a:t>)</a:t>
            </a:r>
            <a:br>
              <a:rPr lang="en-GB" sz="2000" dirty="0" smtClean="0"/>
            </a:br>
            <a:endParaRPr lang="da-DK" sz="2000" dirty="0"/>
          </a:p>
          <a:p>
            <a:r>
              <a:rPr lang="en-GB" sz="2800" b="1" dirty="0" smtClean="0"/>
              <a:t>§11</a:t>
            </a:r>
            <a:r>
              <a:rPr lang="en-GB" sz="2800" b="1" dirty="0"/>
              <a:t>. Entry into force </a:t>
            </a:r>
            <a:r>
              <a:rPr lang="en-GB" sz="2800" b="1" dirty="0" smtClean="0"/>
              <a:t/>
            </a:r>
            <a:br>
              <a:rPr lang="en-GB" sz="2800" b="1" dirty="0" smtClean="0"/>
            </a:br>
            <a:r>
              <a:rPr lang="en-GB" sz="2000" dirty="0" smtClean="0"/>
              <a:t>(</a:t>
            </a:r>
            <a:r>
              <a:rPr lang="en-GB" sz="2000" dirty="0"/>
              <a:t>will become §10 if §6 is deleted)</a:t>
            </a:r>
            <a:endParaRPr lang="da-DK" sz="2000" dirty="0"/>
          </a:p>
          <a:p>
            <a:endParaRPr lang="en-GB" sz="2800" b="1"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4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41965"/>
            <a:ext cx="8789988" cy="5054127"/>
          </a:xfrm>
        </p:spPr>
        <p:txBody>
          <a:bodyPr/>
          <a:lstStyle/>
          <a:p>
            <a:r>
              <a:rPr lang="da-DK" sz="2800" b="1" dirty="0" smtClean="0"/>
              <a:t>Candidates for </a:t>
            </a:r>
            <a:r>
              <a:rPr lang="da-DK" sz="2800" b="1" dirty="0" err="1" smtClean="0"/>
              <a:t>board</a:t>
            </a:r>
            <a:r>
              <a:rPr lang="da-DK" sz="2800" b="1" dirty="0" smtClean="0"/>
              <a:t> </a:t>
            </a:r>
            <a:r>
              <a:rPr lang="da-DK" sz="2800" b="1" dirty="0" err="1" smtClean="0"/>
              <a:t>members</a:t>
            </a:r>
            <a:r>
              <a:rPr lang="da-DK" sz="2800" b="1" dirty="0" smtClean="0"/>
              <a:t> (9):</a:t>
            </a:r>
          </a:p>
          <a:p>
            <a:pPr marL="839785" lvl="1" indent="-342900">
              <a:buFont typeface="+mj-lt"/>
              <a:buAutoNum type="arabicPeriod"/>
            </a:pPr>
            <a:r>
              <a:rPr lang="da-DK" sz="1800" b="1" dirty="0"/>
              <a:t>Helene Borgstrøm</a:t>
            </a:r>
            <a:r>
              <a:rPr lang="da-DK" sz="1800" dirty="0"/>
              <a:t>. Helene is an </a:t>
            </a:r>
            <a:r>
              <a:rPr lang="da-DK" sz="1800" dirty="0" err="1"/>
              <a:t>active</a:t>
            </a:r>
            <a:r>
              <a:rPr lang="da-DK" sz="1800" dirty="0"/>
              <a:t> </a:t>
            </a:r>
            <a:r>
              <a:rPr lang="da-DK" sz="1800" dirty="0" err="1"/>
              <a:t>member</a:t>
            </a:r>
            <a:r>
              <a:rPr lang="da-DK" sz="1800" dirty="0"/>
              <a:t> in the student </a:t>
            </a:r>
            <a:r>
              <a:rPr lang="da-DK" sz="1800" dirty="0" err="1"/>
              <a:t>organisation’s</a:t>
            </a:r>
            <a:r>
              <a:rPr lang="da-DK" sz="1800" dirty="0"/>
              <a:t> </a:t>
            </a:r>
            <a:r>
              <a:rPr lang="da-DK" sz="1800" dirty="0" err="1"/>
              <a:t>Communication</a:t>
            </a:r>
            <a:r>
              <a:rPr lang="da-DK" sz="1800" dirty="0"/>
              <a:t> </a:t>
            </a:r>
            <a:r>
              <a:rPr lang="da-DK" sz="1800" dirty="0" err="1"/>
              <a:t>department</a:t>
            </a:r>
            <a:r>
              <a:rPr lang="da-DK" sz="1800" dirty="0"/>
              <a:t>.</a:t>
            </a:r>
          </a:p>
          <a:p>
            <a:pPr marL="839785" lvl="1" indent="-342900">
              <a:buFont typeface="+mj-lt"/>
              <a:buAutoNum type="arabicPeriod"/>
            </a:pPr>
            <a:r>
              <a:rPr lang="da-DK" sz="1800" b="1" dirty="0"/>
              <a:t>Bartlomiej </a:t>
            </a:r>
            <a:r>
              <a:rPr lang="da-DK" sz="1800" b="1" dirty="0" err="1"/>
              <a:t>Gozdek</a:t>
            </a:r>
            <a:r>
              <a:rPr lang="da-DK" sz="1800" dirty="0"/>
              <a:t>. Bartlomiej is an </a:t>
            </a:r>
            <a:r>
              <a:rPr lang="da-DK" sz="1800" dirty="0" err="1"/>
              <a:t>active</a:t>
            </a:r>
            <a:r>
              <a:rPr lang="da-DK" sz="1800" dirty="0"/>
              <a:t> </a:t>
            </a:r>
            <a:r>
              <a:rPr lang="da-DK" sz="1800" dirty="0" err="1"/>
              <a:t>member</a:t>
            </a:r>
            <a:r>
              <a:rPr lang="da-DK" sz="1800" dirty="0"/>
              <a:t> in the student </a:t>
            </a:r>
            <a:r>
              <a:rPr lang="da-DK" sz="1800" dirty="0" err="1"/>
              <a:t>organisation’s</a:t>
            </a:r>
            <a:r>
              <a:rPr lang="da-DK" sz="1800" dirty="0"/>
              <a:t> Bar </a:t>
            </a:r>
            <a:r>
              <a:rPr lang="da-DK" sz="1800" dirty="0" err="1"/>
              <a:t>department</a:t>
            </a:r>
            <a:r>
              <a:rPr lang="da-DK" sz="1800" dirty="0"/>
              <a:t>.</a:t>
            </a:r>
          </a:p>
          <a:p>
            <a:pPr marL="839785" lvl="1" indent="-342900">
              <a:buFont typeface="+mj-lt"/>
              <a:buAutoNum type="arabicPeriod"/>
            </a:pPr>
            <a:r>
              <a:rPr lang="da-DK" sz="1800" b="1" dirty="0"/>
              <a:t>Sebastian Holmegaard</a:t>
            </a:r>
            <a:r>
              <a:rPr lang="da-DK" sz="1800" dirty="0"/>
              <a:t>. Sebastian is an </a:t>
            </a:r>
            <a:r>
              <a:rPr lang="da-DK" sz="1800" dirty="0" err="1"/>
              <a:t>active</a:t>
            </a:r>
            <a:r>
              <a:rPr lang="da-DK" sz="1800" dirty="0"/>
              <a:t> </a:t>
            </a:r>
            <a:r>
              <a:rPr lang="da-DK" sz="1800" dirty="0" err="1"/>
              <a:t>member</a:t>
            </a:r>
            <a:r>
              <a:rPr lang="da-DK" sz="1800" dirty="0"/>
              <a:t> in the student organisation and is Head of the Business </a:t>
            </a:r>
            <a:r>
              <a:rPr lang="da-DK" sz="1800" dirty="0" err="1"/>
              <a:t>department</a:t>
            </a:r>
            <a:r>
              <a:rPr lang="da-DK" sz="1800" dirty="0"/>
              <a:t>.</a:t>
            </a:r>
          </a:p>
          <a:p>
            <a:pPr marL="839785" lvl="1" indent="-342900">
              <a:buFont typeface="+mj-lt"/>
              <a:buAutoNum type="arabicPeriod"/>
            </a:pPr>
            <a:r>
              <a:rPr lang="da-DK" sz="1800" b="1" dirty="0" err="1"/>
              <a:t>Barbora</a:t>
            </a:r>
            <a:r>
              <a:rPr lang="da-DK" sz="1800" b="1" dirty="0"/>
              <a:t> </a:t>
            </a:r>
            <a:r>
              <a:rPr lang="da-DK" sz="1800" b="1" dirty="0" err="1"/>
              <a:t>Kochlicova</a:t>
            </a:r>
            <a:r>
              <a:rPr lang="da-DK" sz="1800" dirty="0"/>
              <a:t>. </a:t>
            </a:r>
            <a:r>
              <a:rPr lang="da-DK" sz="1800" dirty="0" err="1"/>
              <a:t>Barbora</a:t>
            </a:r>
            <a:r>
              <a:rPr lang="da-DK" sz="1800" dirty="0"/>
              <a:t> is an </a:t>
            </a:r>
            <a:r>
              <a:rPr lang="da-DK" sz="1800" dirty="0" err="1"/>
              <a:t>active</a:t>
            </a:r>
            <a:r>
              <a:rPr lang="da-DK" sz="1800" dirty="0"/>
              <a:t> </a:t>
            </a:r>
            <a:r>
              <a:rPr lang="da-DK" sz="1800" dirty="0" err="1"/>
              <a:t>member</a:t>
            </a:r>
            <a:r>
              <a:rPr lang="da-DK" sz="1800" dirty="0"/>
              <a:t> in the student </a:t>
            </a:r>
            <a:r>
              <a:rPr lang="da-DK" sz="1800" dirty="0" err="1"/>
              <a:t>organisation’s</a:t>
            </a:r>
            <a:r>
              <a:rPr lang="da-DK" sz="1800" dirty="0"/>
              <a:t> HR </a:t>
            </a:r>
            <a:r>
              <a:rPr lang="da-DK" sz="1800" dirty="0" err="1"/>
              <a:t>department</a:t>
            </a:r>
            <a:r>
              <a:rPr lang="da-DK" sz="1800" dirty="0"/>
              <a:t>.</a:t>
            </a:r>
          </a:p>
          <a:p>
            <a:pPr marL="839785" lvl="1" indent="-342900">
              <a:buFont typeface="+mj-lt"/>
              <a:buAutoNum type="arabicPeriod"/>
            </a:pPr>
            <a:r>
              <a:rPr lang="da-DK" sz="1800" b="1" dirty="0"/>
              <a:t>Tanja Green Olander</a:t>
            </a:r>
            <a:r>
              <a:rPr lang="da-DK" sz="1800" dirty="0"/>
              <a:t>. Tanja is an </a:t>
            </a:r>
            <a:r>
              <a:rPr lang="da-DK" sz="1800" dirty="0" err="1"/>
              <a:t>active</a:t>
            </a:r>
            <a:r>
              <a:rPr lang="da-DK" sz="1800" dirty="0"/>
              <a:t> </a:t>
            </a:r>
            <a:r>
              <a:rPr lang="da-DK" sz="1800" dirty="0" err="1"/>
              <a:t>member</a:t>
            </a:r>
            <a:r>
              <a:rPr lang="da-DK" sz="1800" dirty="0"/>
              <a:t> in the student organisation and is the </a:t>
            </a:r>
            <a:r>
              <a:rPr lang="da-DK" sz="1800" dirty="0" err="1"/>
              <a:t>secretary</a:t>
            </a:r>
            <a:r>
              <a:rPr lang="da-DK" sz="1800" dirty="0"/>
              <a:t>.</a:t>
            </a:r>
          </a:p>
          <a:p>
            <a:pPr marL="839785" lvl="1" indent="-342900">
              <a:buFont typeface="+mj-lt"/>
              <a:buAutoNum type="arabicPeriod"/>
            </a:pPr>
            <a:r>
              <a:rPr lang="da-DK" sz="1800" b="1" dirty="0" err="1"/>
              <a:t>Lujza</a:t>
            </a:r>
            <a:r>
              <a:rPr lang="da-DK" sz="1800" b="1" dirty="0"/>
              <a:t> </a:t>
            </a:r>
            <a:r>
              <a:rPr lang="da-DK" sz="1800" b="1" dirty="0" err="1"/>
              <a:t>Grossmanová</a:t>
            </a:r>
            <a:r>
              <a:rPr lang="da-DK" sz="1800" dirty="0"/>
              <a:t>. </a:t>
            </a:r>
            <a:r>
              <a:rPr lang="da-DK" sz="1800" dirty="0" err="1"/>
              <a:t>Lujza</a:t>
            </a:r>
            <a:r>
              <a:rPr lang="da-DK" sz="1800" dirty="0"/>
              <a:t> is an </a:t>
            </a:r>
            <a:r>
              <a:rPr lang="da-DK" sz="1800" dirty="0" err="1"/>
              <a:t>active</a:t>
            </a:r>
            <a:r>
              <a:rPr lang="da-DK" sz="1800" dirty="0"/>
              <a:t> </a:t>
            </a:r>
            <a:r>
              <a:rPr lang="da-DK" sz="1800" dirty="0" err="1"/>
              <a:t>member</a:t>
            </a:r>
            <a:r>
              <a:rPr lang="da-DK" sz="1800" dirty="0"/>
              <a:t> in the student organisation and is Head of the Finance </a:t>
            </a:r>
            <a:r>
              <a:rPr lang="da-DK" sz="1800" dirty="0" err="1"/>
              <a:t>department</a:t>
            </a:r>
            <a:r>
              <a:rPr lang="da-DK" sz="1800" dirty="0" smtClean="0"/>
              <a:t>.</a:t>
            </a:r>
          </a:p>
          <a:p>
            <a:pPr marL="62111" indent="0" algn="ctr">
              <a:buNone/>
            </a:pPr>
            <a:r>
              <a:rPr lang="da-DK" sz="2400" b="1" dirty="0" err="1" smtClean="0"/>
              <a:t>Let’s</a:t>
            </a:r>
            <a:r>
              <a:rPr lang="da-DK" sz="2400" b="1" dirty="0" smtClean="0"/>
              <a:t> </a:t>
            </a:r>
            <a:r>
              <a:rPr lang="da-DK" sz="2400" b="1" dirty="0" err="1" smtClean="0"/>
              <a:t>vote</a:t>
            </a:r>
            <a:r>
              <a:rPr lang="da-DK" sz="2400" b="1" dirty="0" smtClean="0"/>
              <a:t>!</a:t>
            </a:r>
            <a:endParaRPr lang="da-DK" sz="2400" b="1" dirty="0"/>
          </a:p>
          <a:p>
            <a:pPr marL="0" indent="0">
              <a:buNone/>
            </a:pPr>
            <a:endParaRPr lang="da-DK" sz="2400" b="1" dirty="0"/>
          </a:p>
        </p:txBody>
      </p:sp>
    </p:spTree>
    <p:extLst>
      <p:ext uri="{BB962C8B-B14F-4D97-AF65-F5344CB8AC3E}">
        <p14:creationId xmlns:p14="http://schemas.microsoft.com/office/powerpoint/2010/main" val="33452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70087"/>
            <a:ext cx="8789988" cy="5026005"/>
          </a:xfrm>
        </p:spPr>
        <p:txBody>
          <a:bodyPr/>
          <a:lstStyle/>
          <a:p>
            <a:r>
              <a:rPr lang="da-DK" sz="2800" b="1" dirty="0" smtClean="0"/>
              <a:t>Candidates </a:t>
            </a:r>
            <a:r>
              <a:rPr lang="da-DK" sz="2800" b="1" dirty="0" smtClean="0"/>
              <a:t>for </a:t>
            </a:r>
            <a:r>
              <a:rPr lang="da-DK" sz="2800" b="1" dirty="0" err="1" smtClean="0"/>
              <a:t>alternates</a:t>
            </a:r>
            <a:r>
              <a:rPr lang="da-DK" sz="2800" b="1" dirty="0" smtClean="0"/>
              <a:t> (5):</a:t>
            </a:r>
          </a:p>
          <a:p>
            <a:pPr marL="954085" lvl="1" indent="-457200">
              <a:buFont typeface="+mj-lt"/>
              <a:buAutoNum type="arabicPeriod"/>
            </a:pPr>
            <a:r>
              <a:rPr lang="da-DK" sz="2200" b="1" dirty="0"/>
              <a:t>Luca Adriano </a:t>
            </a:r>
            <a:r>
              <a:rPr lang="da-DK" sz="2200" b="1" dirty="0" err="1"/>
              <a:t>Dalessandro</a:t>
            </a:r>
            <a:r>
              <a:rPr lang="da-DK" sz="2200" dirty="0"/>
              <a:t>. Luca is an </a:t>
            </a:r>
            <a:r>
              <a:rPr lang="da-DK" sz="2200" dirty="0" err="1"/>
              <a:t>active</a:t>
            </a:r>
            <a:r>
              <a:rPr lang="da-DK" sz="2200" dirty="0"/>
              <a:t> </a:t>
            </a:r>
            <a:r>
              <a:rPr lang="da-DK" sz="2200" dirty="0" err="1"/>
              <a:t>member</a:t>
            </a:r>
            <a:r>
              <a:rPr lang="da-DK" sz="2200" dirty="0"/>
              <a:t> in the student </a:t>
            </a:r>
            <a:r>
              <a:rPr lang="da-DK" sz="2200" dirty="0" err="1"/>
              <a:t>organisation’s</a:t>
            </a:r>
            <a:r>
              <a:rPr lang="da-DK" sz="2200" dirty="0"/>
              <a:t> Business </a:t>
            </a:r>
            <a:r>
              <a:rPr lang="da-DK" sz="2200" dirty="0" err="1"/>
              <a:t>department</a:t>
            </a:r>
            <a:r>
              <a:rPr lang="da-DK" sz="2200" dirty="0"/>
              <a:t>.</a:t>
            </a:r>
          </a:p>
          <a:p>
            <a:pPr marL="954085" lvl="1" indent="-457200">
              <a:buFont typeface="+mj-lt"/>
              <a:buAutoNum type="arabicPeriod"/>
            </a:pPr>
            <a:r>
              <a:rPr lang="da-DK" sz="2200" b="1" dirty="0"/>
              <a:t>Maria </a:t>
            </a:r>
            <a:r>
              <a:rPr lang="da-DK" sz="2200" b="1" dirty="0" err="1"/>
              <a:t>Agerlin</a:t>
            </a:r>
            <a:r>
              <a:rPr lang="da-DK" sz="2200" b="1" dirty="0"/>
              <a:t> Blicher</a:t>
            </a:r>
            <a:r>
              <a:rPr lang="da-DK" sz="2200" dirty="0"/>
              <a:t>. Maria is an </a:t>
            </a:r>
            <a:r>
              <a:rPr lang="da-DK" sz="2200" dirty="0" err="1"/>
              <a:t>active</a:t>
            </a:r>
            <a:r>
              <a:rPr lang="da-DK" sz="2200" dirty="0"/>
              <a:t> </a:t>
            </a:r>
            <a:r>
              <a:rPr lang="da-DK" sz="2200" dirty="0" err="1"/>
              <a:t>member</a:t>
            </a:r>
            <a:r>
              <a:rPr lang="da-DK" sz="2200" dirty="0"/>
              <a:t> in the student </a:t>
            </a:r>
            <a:r>
              <a:rPr lang="da-DK" sz="2200" dirty="0" err="1"/>
              <a:t>organisation’s</a:t>
            </a:r>
            <a:r>
              <a:rPr lang="da-DK" sz="2200" dirty="0"/>
              <a:t> Bar </a:t>
            </a:r>
            <a:r>
              <a:rPr lang="da-DK" sz="2200" dirty="0" err="1"/>
              <a:t>department</a:t>
            </a:r>
            <a:r>
              <a:rPr lang="da-DK" sz="2200" dirty="0"/>
              <a:t>.</a:t>
            </a:r>
          </a:p>
          <a:p>
            <a:pPr marL="954085" lvl="1" indent="-457200">
              <a:buFont typeface="+mj-lt"/>
              <a:buAutoNum type="arabicPeriod"/>
            </a:pPr>
            <a:r>
              <a:rPr lang="da-DK" sz="2200" b="1" dirty="0"/>
              <a:t>Gabriella Ploug</a:t>
            </a:r>
            <a:r>
              <a:rPr lang="da-DK" sz="2200" dirty="0"/>
              <a:t>. Gabriella is an </a:t>
            </a:r>
            <a:r>
              <a:rPr lang="da-DK" sz="2200" dirty="0" err="1"/>
              <a:t>active</a:t>
            </a:r>
            <a:r>
              <a:rPr lang="da-DK" sz="2200" dirty="0"/>
              <a:t> </a:t>
            </a:r>
            <a:r>
              <a:rPr lang="da-DK" sz="2200" dirty="0" err="1"/>
              <a:t>member</a:t>
            </a:r>
            <a:r>
              <a:rPr lang="da-DK" sz="2200" dirty="0"/>
              <a:t> in the student </a:t>
            </a:r>
            <a:r>
              <a:rPr lang="da-DK" sz="2200" dirty="0" err="1"/>
              <a:t>organisation’s</a:t>
            </a:r>
            <a:r>
              <a:rPr lang="da-DK" sz="2200" dirty="0"/>
              <a:t> </a:t>
            </a:r>
            <a:r>
              <a:rPr lang="da-DK" sz="2200" dirty="0" err="1"/>
              <a:t>Communication</a:t>
            </a:r>
            <a:r>
              <a:rPr lang="da-DK" sz="2200" dirty="0"/>
              <a:t> </a:t>
            </a:r>
            <a:r>
              <a:rPr lang="da-DK" sz="2200" dirty="0" err="1"/>
              <a:t>department</a:t>
            </a:r>
            <a:r>
              <a:rPr lang="da-DK" sz="2200" dirty="0"/>
              <a:t>.</a:t>
            </a:r>
          </a:p>
          <a:p>
            <a:pPr marL="954085" lvl="1" indent="-457200">
              <a:buFont typeface="+mj-lt"/>
              <a:buAutoNum type="arabicPeriod"/>
            </a:pPr>
            <a:r>
              <a:rPr lang="da-DK" sz="2200" b="1" dirty="0"/>
              <a:t>Sebastian Pilgaard Laursen</a:t>
            </a:r>
            <a:r>
              <a:rPr lang="da-DK" sz="2200" dirty="0"/>
              <a:t>. Sebastian is an </a:t>
            </a:r>
            <a:r>
              <a:rPr lang="da-DK" sz="2200" dirty="0" err="1"/>
              <a:t>active</a:t>
            </a:r>
            <a:r>
              <a:rPr lang="da-DK" sz="2200" dirty="0"/>
              <a:t> </a:t>
            </a:r>
            <a:r>
              <a:rPr lang="da-DK" sz="2200" dirty="0" err="1"/>
              <a:t>member</a:t>
            </a:r>
            <a:r>
              <a:rPr lang="da-DK" sz="2200" dirty="0"/>
              <a:t> in the student </a:t>
            </a:r>
            <a:r>
              <a:rPr lang="da-DK" sz="2200" dirty="0" err="1"/>
              <a:t>organisation’s</a:t>
            </a:r>
            <a:r>
              <a:rPr lang="da-DK" sz="2200" dirty="0"/>
              <a:t> Finance </a:t>
            </a:r>
            <a:r>
              <a:rPr lang="da-DK" sz="2200" dirty="0" err="1" smtClean="0"/>
              <a:t>department</a:t>
            </a:r>
            <a:r>
              <a:rPr lang="da-DK" sz="2200" dirty="0" smtClean="0"/>
              <a:t>.</a:t>
            </a:r>
            <a:endParaRPr lang="da-DK" sz="2200" dirty="0"/>
          </a:p>
          <a:p>
            <a:pPr marL="62111" indent="0" algn="ctr">
              <a:buNone/>
            </a:pPr>
            <a:r>
              <a:rPr lang="da-DK" sz="3000" b="1" dirty="0" err="1" smtClean="0"/>
              <a:t>Let’s</a:t>
            </a:r>
            <a:r>
              <a:rPr lang="da-DK" sz="3000" b="1" dirty="0" smtClean="0"/>
              <a:t> </a:t>
            </a:r>
            <a:r>
              <a:rPr lang="da-DK" sz="3000" b="1" dirty="0" err="1"/>
              <a:t>vote</a:t>
            </a:r>
            <a:r>
              <a:rPr lang="da-DK" sz="3000" b="1" dirty="0" smtClean="0"/>
              <a:t>!</a:t>
            </a:r>
            <a:endParaRPr lang="da-DK" sz="3000" b="1" dirty="0"/>
          </a:p>
        </p:txBody>
      </p:sp>
    </p:spTree>
    <p:extLst>
      <p:ext uri="{BB962C8B-B14F-4D97-AF65-F5344CB8AC3E}">
        <p14:creationId xmlns:p14="http://schemas.microsoft.com/office/powerpoint/2010/main" val="127522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70087"/>
            <a:ext cx="8789988" cy="5026005"/>
          </a:xfrm>
        </p:spPr>
        <p:txBody>
          <a:bodyPr/>
          <a:lstStyle/>
          <a:p>
            <a:endParaRPr lang="da-DK" sz="2800" b="1" dirty="0" smtClean="0"/>
          </a:p>
          <a:p>
            <a:r>
              <a:rPr lang="da-DK" sz="2800" b="1" dirty="0" err="1" smtClean="0"/>
              <a:t>Let’s</a:t>
            </a:r>
            <a:r>
              <a:rPr lang="da-DK" sz="2800" b="1" dirty="0" smtClean="0"/>
              <a:t> </a:t>
            </a:r>
            <a:r>
              <a:rPr lang="da-DK" sz="2800" b="1" dirty="0" err="1" smtClean="0"/>
              <a:t>c</a:t>
            </a:r>
            <a:r>
              <a:rPr lang="da-DK" sz="2800" b="1" dirty="0" err="1" smtClean="0"/>
              <a:t>ollect</a:t>
            </a:r>
            <a:r>
              <a:rPr lang="da-DK" sz="2800" b="1" dirty="0" smtClean="0"/>
              <a:t> the </a:t>
            </a:r>
            <a:r>
              <a:rPr lang="da-DK" sz="2800" b="1" dirty="0" err="1" smtClean="0"/>
              <a:t>voting</a:t>
            </a:r>
            <a:r>
              <a:rPr lang="da-DK" sz="2800" b="1" dirty="0" smtClean="0"/>
              <a:t> </a:t>
            </a:r>
            <a:r>
              <a:rPr lang="da-DK" sz="2800" b="1" dirty="0" err="1" smtClean="0"/>
              <a:t>paper</a:t>
            </a:r>
            <a:endParaRPr lang="da-DK" sz="2200" b="1" dirty="0" smtClean="0"/>
          </a:p>
        </p:txBody>
      </p:sp>
    </p:spTree>
    <p:extLst>
      <p:ext uri="{BB962C8B-B14F-4D97-AF65-F5344CB8AC3E}">
        <p14:creationId xmlns:p14="http://schemas.microsoft.com/office/powerpoint/2010/main" val="146692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70087"/>
            <a:ext cx="8789988" cy="5026005"/>
          </a:xfrm>
        </p:spPr>
        <p:txBody>
          <a:bodyPr/>
          <a:lstStyle/>
          <a:p>
            <a:endParaRPr lang="da-DK" sz="2800" b="1" dirty="0" smtClean="0"/>
          </a:p>
          <a:p>
            <a:r>
              <a:rPr lang="da-DK" sz="2800" b="1" dirty="0" smtClean="0"/>
              <a:t>6 Candidates for </a:t>
            </a:r>
            <a:r>
              <a:rPr lang="da-DK" sz="2800" b="1" dirty="0" err="1" smtClean="0"/>
              <a:t>board</a:t>
            </a:r>
            <a:r>
              <a:rPr lang="da-DK" sz="2800" b="1" dirty="0" smtClean="0"/>
              <a:t> </a:t>
            </a:r>
            <a:r>
              <a:rPr lang="da-DK" sz="2800" b="1" dirty="0" err="1" smtClean="0"/>
              <a:t>members</a:t>
            </a:r>
            <a:r>
              <a:rPr lang="da-DK" sz="2800" b="1" dirty="0" smtClean="0"/>
              <a:t> (9)</a:t>
            </a:r>
          </a:p>
          <a:p>
            <a:r>
              <a:rPr lang="da-DK" sz="2800" b="1" dirty="0" smtClean="0"/>
              <a:t>4 Candidates for </a:t>
            </a:r>
            <a:r>
              <a:rPr lang="da-DK" sz="2800" b="1" dirty="0" err="1" smtClean="0"/>
              <a:t>alternates</a:t>
            </a:r>
            <a:r>
              <a:rPr lang="da-DK" sz="2800" b="1" dirty="0" smtClean="0"/>
              <a:t> (5)</a:t>
            </a:r>
          </a:p>
          <a:p>
            <a:pPr lvl="1"/>
            <a:r>
              <a:rPr lang="da-DK" sz="2200" dirty="0" err="1" smtClean="0"/>
              <a:t>We</a:t>
            </a:r>
            <a:r>
              <a:rPr lang="da-DK" sz="2200" dirty="0" smtClean="0"/>
              <a:t> </a:t>
            </a:r>
            <a:r>
              <a:rPr lang="da-DK" sz="2200" dirty="0" err="1" smtClean="0"/>
              <a:t>need</a:t>
            </a:r>
            <a:r>
              <a:rPr lang="da-DK" sz="2200" dirty="0" smtClean="0"/>
              <a:t> 4 more </a:t>
            </a:r>
            <a:r>
              <a:rPr lang="da-DK" sz="2200" dirty="0" err="1" smtClean="0"/>
              <a:t>board</a:t>
            </a:r>
            <a:r>
              <a:rPr lang="da-DK" sz="2200" dirty="0" smtClean="0"/>
              <a:t> </a:t>
            </a:r>
            <a:r>
              <a:rPr lang="da-DK" sz="2200" dirty="0" err="1" smtClean="0"/>
              <a:t>members</a:t>
            </a:r>
            <a:endParaRPr lang="da-DK" sz="2200" dirty="0" smtClean="0"/>
          </a:p>
          <a:p>
            <a:r>
              <a:rPr lang="da-DK" sz="2800" b="1" dirty="0" smtClean="0"/>
              <a:t>Suggestion:</a:t>
            </a:r>
          </a:p>
          <a:p>
            <a:pPr marL="0" indent="0">
              <a:buNone/>
            </a:pPr>
            <a:r>
              <a:rPr lang="en-GB" sz="2800" i="1" dirty="0" smtClean="0"/>
              <a:t>	”</a:t>
            </a:r>
            <a:r>
              <a:rPr lang="en-GB" sz="2800" i="1" dirty="0"/>
              <a:t>The new board members and </a:t>
            </a:r>
            <a:r>
              <a:rPr lang="en-GB" sz="2800" i="1" dirty="0" smtClean="0"/>
              <a:t>alternates 	find and </a:t>
            </a:r>
            <a:r>
              <a:rPr lang="en-GB" sz="2800" i="1" dirty="0"/>
              <a:t>elect the lasts board members </a:t>
            </a:r>
            <a:br>
              <a:rPr lang="en-GB" sz="2800" i="1" dirty="0"/>
            </a:br>
            <a:r>
              <a:rPr lang="en-GB" sz="2800" i="1" dirty="0" smtClean="0"/>
              <a:t>	and alternates</a:t>
            </a:r>
            <a:r>
              <a:rPr lang="en-GB" sz="2800" i="1" dirty="0"/>
              <a:t>.</a:t>
            </a:r>
            <a:r>
              <a:rPr lang="en-GB" sz="2800" i="1" dirty="0" smtClean="0"/>
              <a:t>”</a:t>
            </a:r>
          </a:p>
          <a:p>
            <a:r>
              <a:rPr lang="en-GB" sz="2800" b="1" dirty="0" smtClean="0"/>
              <a:t>Approval?</a:t>
            </a:r>
            <a:endParaRPr lang="da-DK" sz="2800" b="1" dirty="0" smtClean="0"/>
          </a:p>
          <a:p>
            <a:endParaRPr lang="da-DK" sz="2200" b="1" dirty="0" smtClean="0"/>
          </a:p>
        </p:txBody>
      </p:sp>
    </p:spTree>
    <p:extLst>
      <p:ext uri="{BB962C8B-B14F-4D97-AF65-F5344CB8AC3E}">
        <p14:creationId xmlns:p14="http://schemas.microsoft.com/office/powerpoint/2010/main" val="305866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2303103"/>
            <a:ext cx="8789988" cy="1242418"/>
          </a:xfrm>
        </p:spPr>
        <p:txBody>
          <a:bodyPr/>
          <a:lstStyle/>
          <a:p>
            <a:r>
              <a:rPr lang="da-DK" dirty="0"/>
              <a:t>1</a:t>
            </a:r>
            <a:r>
              <a:rPr lang="da-DK" dirty="0" smtClean="0"/>
              <a:t>. </a:t>
            </a:r>
          </a:p>
          <a:p>
            <a:r>
              <a:rPr lang="da-DK" dirty="0" err="1" smtClean="0"/>
              <a:t>Election</a:t>
            </a:r>
            <a:r>
              <a:rPr lang="da-DK" dirty="0" smtClean="0"/>
              <a:t> of </a:t>
            </a:r>
            <a:r>
              <a:rPr lang="da-DK" dirty="0" err="1" smtClean="0"/>
              <a:t>moderator</a:t>
            </a:r>
            <a:endParaRPr lang="da-DK" dirty="0"/>
          </a:p>
        </p:txBody>
      </p:sp>
    </p:spTree>
    <p:extLst>
      <p:ext uri="{BB962C8B-B14F-4D97-AF65-F5344CB8AC3E}">
        <p14:creationId xmlns:p14="http://schemas.microsoft.com/office/powerpoint/2010/main" val="411394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591476"/>
            <a:ext cx="8789988" cy="1242418"/>
          </a:xfrm>
        </p:spPr>
        <p:txBody>
          <a:bodyPr/>
          <a:lstStyle/>
          <a:p>
            <a:r>
              <a:rPr lang="da-DK" dirty="0" smtClean="0"/>
              <a:t>9. </a:t>
            </a:r>
            <a:r>
              <a:rPr lang="da-DK" dirty="0" err="1" smtClean="0"/>
              <a:t>Election</a:t>
            </a:r>
            <a:r>
              <a:rPr lang="da-DK" dirty="0" smtClean="0"/>
              <a:t> of auditor(s)</a:t>
            </a:r>
            <a:endParaRPr lang="da-DK" dirty="0"/>
          </a:p>
        </p:txBody>
      </p:sp>
      <p:sp>
        <p:nvSpPr>
          <p:cNvPr id="9" name="Pladsholder til indhold 2"/>
          <p:cNvSpPr>
            <a:spLocks noGrp="1"/>
          </p:cNvSpPr>
          <p:nvPr>
            <p:ph sz="quarter" idx="12"/>
          </p:nvPr>
        </p:nvSpPr>
        <p:spPr>
          <a:xfrm>
            <a:off x="465836" y="1833895"/>
            <a:ext cx="3857567" cy="4757406"/>
          </a:xfrm>
        </p:spPr>
        <p:txBody>
          <a:bodyPr/>
          <a:lstStyle/>
          <a:p>
            <a:r>
              <a:rPr lang="en-US" sz="2800" b="1" dirty="0" smtClean="0"/>
              <a:t>Suggestion: </a:t>
            </a:r>
          </a:p>
          <a:p>
            <a:pPr marL="0" indent="0">
              <a:buNone/>
            </a:pPr>
            <a:r>
              <a:rPr lang="en-US" sz="2800" dirty="0" smtClean="0"/>
              <a:t>Continue with the present accountant</a:t>
            </a:r>
          </a:p>
          <a:p>
            <a:pPr marL="0" indent="0">
              <a:buNone/>
            </a:pPr>
            <a:endParaRPr lang="en-GB" sz="2800" dirty="0" smtClean="0"/>
          </a:p>
          <a:p>
            <a:r>
              <a:rPr lang="en-GB" sz="2800" b="1" dirty="0" smtClean="0"/>
              <a:t>Approval?</a:t>
            </a:r>
            <a:endParaRPr lang="en-US" sz="2800" b="1" dirty="0" smtClean="0"/>
          </a:p>
        </p:txBody>
      </p:sp>
      <p:pic>
        <p:nvPicPr>
          <p:cNvPr id="3" name="Billede 2" descr="Skærmbillede 2016-04-06 kl. 20.35.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994" y="1308499"/>
            <a:ext cx="5316642" cy="5835339"/>
          </a:xfrm>
          <a:prstGeom prst="rect">
            <a:avLst/>
          </a:prstGeom>
          <a:ln>
            <a:solidFill>
              <a:srgbClr val="00163B"/>
            </a:solidFill>
          </a:ln>
        </p:spPr>
      </p:pic>
    </p:spTree>
    <p:extLst>
      <p:ext uri="{BB962C8B-B14F-4D97-AF65-F5344CB8AC3E}">
        <p14:creationId xmlns:p14="http://schemas.microsoft.com/office/powerpoint/2010/main" val="40749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2303103"/>
            <a:ext cx="8789988" cy="1242418"/>
          </a:xfrm>
        </p:spPr>
        <p:txBody>
          <a:bodyPr/>
          <a:lstStyle/>
          <a:p>
            <a:r>
              <a:rPr lang="da-DK" dirty="0" smtClean="0"/>
              <a:t>10. </a:t>
            </a:r>
          </a:p>
          <a:p>
            <a:r>
              <a:rPr lang="da-DK" dirty="0" err="1" smtClean="0"/>
              <a:t>Member</a:t>
            </a:r>
            <a:r>
              <a:rPr lang="da-DK" dirty="0" smtClean="0"/>
              <a:t> </a:t>
            </a:r>
            <a:r>
              <a:rPr lang="da-DK" dirty="0" err="1" smtClean="0"/>
              <a:t>topics</a:t>
            </a:r>
            <a:endParaRPr lang="da-DK" dirty="0"/>
          </a:p>
        </p:txBody>
      </p:sp>
    </p:spTree>
    <p:extLst>
      <p:ext uri="{BB962C8B-B14F-4D97-AF65-F5344CB8AC3E}">
        <p14:creationId xmlns:p14="http://schemas.microsoft.com/office/powerpoint/2010/main" val="231770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2303103"/>
            <a:ext cx="8789988" cy="1242418"/>
          </a:xfrm>
        </p:spPr>
        <p:txBody>
          <a:bodyPr/>
          <a:lstStyle/>
          <a:p>
            <a:r>
              <a:rPr lang="da-DK" dirty="0" smtClean="0"/>
              <a:t>11. </a:t>
            </a:r>
          </a:p>
          <a:p>
            <a:r>
              <a:rPr lang="da-DK" dirty="0" err="1" smtClean="0"/>
              <a:t>Optional</a:t>
            </a:r>
            <a:endParaRPr lang="da-DK" dirty="0"/>
          </a:p>
        </p:txBody>
      </p:sp>
    </p:spTree>
    <p:extLst>
      <p:ext uri="{BB962C8B-B14F-4D97-AF65-F5344CB8AC3E}">
        <p14:creationId xmlns:p14="http://schemas.microsoft.com/office/powerpoint/2010/main" val="16081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Skærmbillede 2014-08-15 kl. 11.2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5" y="4531305"/>
            <a:ext cx="9961235" cy="2300432"/>
          </a:xfrm>
          <a:prstGeom prst="rect">
            <a:avLst/>
          </a:prstGeom>
        </p:spPr>
      </p:pic>
      <p:sp>
        <p:nvSpPr>
          <p:cNvPr id="2" name="Pladsholder til tekst 1"/>
          <p:cNvSpPr>
            <a:spLocks noGrp="1"/>
          </p:cNvSpPr>
          <p:nvPr>
            <p:ph type="body" sz="quarter" idx="10"/>
          </p:nvPr>
        </p:nvSpPr>
        <p:spPr>
          <a:xfrm>
            <a:off x="554736" y="920983"/>
            <a:ext cx="8789988" cy="1242418"/>
          </a:xfrm>
        </p:spPr>
        <p:txBody>
          <a:bodyPr/>
          <a:lstStyle/>
          <a:p>
            <a:r>
              <a:rPr lang="en-GB" dirty="0" smtClean="0"/>
              <a:t>Keep up to date about </a:t>
            </a:r>
          </a:p>
          <a:p>
            <a:pPr algn="r"/>
            <a:r>
              <a:rPr lang="en-GB" dirty="0"/>
              <a:t>t</a:t>
            </a:r>
            <a:r>
              <a:rPr lang="en-GB" dirty="0" smtClean="0"/>
              <a:t>he student organisation</a:t>
            </a:r>
            <a:endParaRPr lang="en-GB" dirty="0"/>
          </a:p>
        </p:txBody>
      </p:sp>
      <p:cxnSp>
        <p:nvCxnSpPr>
          <p:cNvPr id="7" name="Lige forbindelse 6"/>
          <p:cNvCxnSpPr/>
          <p:nvPr/>
        </p:nvCxnSpPr>
        <p:spPr>
          <a:xfrm>
            <a:off x="292100" y="381000"/>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a:off x="271302" y="381000"/>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12" name="Rektangel 11"/>
          <p:cNvSpPr/>
          <p:nvPr/>
        </p:nvSpPr>
        <p:spPr>
          <a:xfrm>
            <a:off x="0" y="682443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9" name="Billede 8" descr="Contact_FB_www_@.png"/>
          <p:cNvPicPr>
            <a:picLocks noChangeAspect="1"/>
          </p:cNvPicPr>
          <p:nvPr/>
        </p:nvPicPr>
        <p:blipFill rotWithShape="1">
          <a:blip r:embed="rId3">
            <a:extLst>
              <a:ext uri="{28A0092B-C50C-407E-A947-70E740481C1C}">
                <a14:useLocalDpi xmlns:a14="http://schemas.microsoft.com/office/drawing/2010/main" val="0"/>
              </a:ext>
            </a:extLst>
          </a:blip>
          <a:srcRect l="4418" t="10046" r="18281" b="78953"/>
          <a:stretch/>
        </p:blipFill>
        <p:spPr>
          <a:xfrm>
            <a:off x="554736" y="2756126"/>
            <a:ext cx="5799086" cy="583187"/>
          </a:xfrm>
          <a:prstGeom prst="rect">
            <a:avLst/>
          </a:prstGeom>
        </p:spPr>
      </p:pic>
      <p:pic>
        <p:nvPicPr>
          <p:cNvPr id="10" name="Billede 9" descr="Contact_FB_www_@.png"/>
          <p:cNvPicPr>
            <a:picLocks noChangeAspect="1"/>
          </p:cNvPicPr>
          <p:nvPr/>
        </p:nvPicPr>
        <p:blipFill rotWithShape="1">
          <a:blip r:embed="rId3">
            <a:extLst>
              <a:ext uri="{28A0092B-C50C-407E-A947-70E740481C1C}">
                <a14:useLocalDpi xmlns:a14="http://schemas.microsoft.com/office/drawing/2010/main" val="0"/>
              </a:ext>
            </a:extLst>
          </a:blip>
          <a:srcRect l="4418" t="30512" r="18281" b="59147"/>
          <a:stretch/>
        </p:blipFill>
        <p:spPr>
          <a:xfrm>
            <a:off x="554736" y="3381584"/>
            <a:ext cx="5799086" cy="548241"/>
          </a:xfrm>
          <a:prstGeom prst="rect">
            <a:avLst/>
          </a:prstGeom>
        </p:spPr>
      </p:pic>
    </p:spTree>
    <p:extLst>
      <p:ext uri="{BB962C8B-B14F-4D97-AF65-F5344CB8AC3E}">
        <p14:creationId xmlns:p14="http://schemas.microsoft.com/office/powerpoint/2010/main" val="2706072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Pladsholder til tekst 1"/>
          <p:cNvSpPr>
            <a:spLocks noGrp="1"/>
          </p:cNvSpPr>
          <p:nvPr>
            <p:ph type="body" sz="quarter" idx="10"/>
          </p:nvPr>
        </p:nvSpPr>
        <p:spPr>
          <a:xfrm>
            <a:off x="554736" y="2303103"/>
            <a:ext cx="8789988" cy="1242418"/>
          </a:xfrm>
        </p:spPr>
        <p:txBody>
          <a:bodyPr/>
          <a:lstStyle/>
          <a:p>
            <a:r>
              <a:rPr lang="da-DK" dirty="0" smtClean="0"/>
              <a:t>2. </a:t>
            </a:r>
          </a:p>
          <a:p>
            <a:r>
              <a:rPr lang="da-DK" dirty="0" err="1" smtClean="0"/>
              <a:t>Election</a:t>
            </a:r>
            <a:r>
              <a:rPr lang="da-DK" dirty="0" smtClean="0"/>
              <a:t> of referent</a:t>
            </a:r>
            <a:endParaRPr lang="da-DK" dirty="0"/>
          </a:p>
        </p:txBody>
      </p:sp>
    </p:spTree>
    <p:extLst>
      <p:ext uri="{BB962C8B-B14F-4D97-AF65-F5344CB8AC3E}">
        <p14:creationId xmlns:p14="http://schemas.microsoft.com/office/powerpoint/2010/main" val="138375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r>
              <a:rPr lang="en-GB" sz="2400" dirty="0" smtClean="0"/>
              <a:t>New slogan – ’Better Together’</a:t>
            </a:r>
          </a:p>
          <a:p>
            <a:r>
              <a:rPr lang="en-GB" sz="2400" dirty="0" smtClean="0"/>
              <a:t>New President and Vice president in February 2015. </a:t>
            </a:r>
          </a:p>
          <a:p>
            <a:pPr lvl="1"/>
            <a:r>
              <a:rPr lang="en-GB" sz="1800" dirty="0" smtClean="0"/>
              <a:t>The </a:t>
            </a:r>
            <a:r>
              <a:rPr lang="en-GB" sz="1800" dirty="0" smtClean="0"/>
              <a:t>P</a:t>
            </a:r>
            <a:r>
              <a:rPr lang="en-GB" sz="1800" dirty="0" smtClean="0"/>
              <a:t>resident resigned due to personal issue</a:t>
            </a:r>
            <a:r>
              <a:rPr lang="en-GB" sz="1800" dirty="0" smtClean="0"/>
              <a:t>s. </a:t>
            </a:r>
          </a:p>
          <a:p>
            <a:pPr lvl="1"/>
            <a:r>
              <a:rPr lang="en-GB" sz="1800" dirty="0" smtClean="0"/>
              <a:t>The Vice president resigned due to personal issues</a:t>
            </a:r>
            <a:r>
              <a:rPr lang="en-GB" sz="1800" dirty="0" smtClean="0"/>
              <a:t>. </a:t>
            </a:r>
          </a:p>
          <a:p>
            <a:pPr lvl="2"/>
            <a:r>
              <a:rPr lang="en-GB" sz="1800" dirty="0" smtClean="0"/>
              <a:t>Lack of team work between the P and VP.  </a:t>
            </a:r>
          </a:p>
          <a:p>
            <a:pPr marL="496885" lvl="1" indent="0">
              <a:buNone/>
            </a:pPr>
            <a:endParaRPr lang="en-GB" dirty="0" smtClean="0"/>
          </a:p>
          <a:p>
            <a:r>
              <a:rPr lang="en-GB" sz="2800" dirty="0" smtClean="0"/>
              <a:t>New Chairman was elected in August 2015.</a:t>
            </a:r>
            <a:endParaRPr lang="en-GB" dirty="0" smtClean="0"/>
          </a:p>
          <a:p>
            <a:r>
              <a:rPr lang="en-GB" dirty="0" smtClean="0"/>
              <a:t>New departments.</a:t>
            </a:r>
          </a:p>
          <a:p>
            <a:pPr lvl="1"/>
            <a:r>
              <a:rPr lang="en-GB" dirty="0" smtClean="0"/>
              <a:t>Culture -&gt; Bars and Events.</a:t>
            </a:r>
            <a:endParaRPr lang="en-GB" dirty="0" smtClean="0"/>
          </a:p>
          <a:p>
            <a:pPr lvl="1"/>
            <a:r>
              <a:rPr lang="en-GB" dirty="0" smtClean="0"/>
              <a:t>No more cash at Friday bars. </a:t>
            </a:r>
            <a:endParaRPr lang="en-GB" dirty="0" smtClean="0"/>
          </a:p>
          <a:p>
            <a:r>
              <a:rPr lang="en-GB" dirty="0" smtClean="0"/>
              <a:t>New volunteers - Bye to old volunteers.  </a:t>
            </a:r>
          </a:p>
          <a:p>
            <a:r>
              <a:rPr lang="en-GB" dirty="0" smtClean="0"/>
              <a:t>Charlotte – The </a:t>
            </a:r>
            <a:r>
              <a:rPr lang="en-GB" dirty="0"/>
              <a:t>C</a:t>
            </a:r>
            <a:r>
              <a:rPr lang="en-GB" dirty="0" smtClean="0"/>
              <a:t>phbusiness employee star. </a:t>
            </a:r>
            <a:endParaRPr lang="en-GB" dirty="0" smtClean="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026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4</a:t>
            </a:r>
            <a:r>
              <a:rPr lang="en-GB" dirty="0" smtClean="0"/>
              <a:t>. Budget </a:t>
            </a:r>
            <a:r>
              <a:rPr lang="en-GB" dirty="0"/>
              <a:t>and financial reporting</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9" name="Tabel 8"/>
          <p:cNvGraphicFramePr>
            <a:graphicFrameLocks noGrp="1"/>
          </p:cNvGraphicFramePr>
          <p:nvPr>
            <p:extLst>
              <p:ext uri="{D42A27DB-BD31-4B8C-83A1-F6EECF244321}">
                <p14:modId xmlns:p14="http://schemas.microsoft.com/office/powerpoint/2010/main" val="3177855708"/>
              </p:ext>
            </p:extLst>
          </p:nvPr>
        </p:nvGraphicFramePr>
        <p:xfrm>
          <a:off x="1193106" y="1970088"/>
          <a:ext cx="7517846" cy="3948979"/>
        </p:xfrm>
        <a:graphic>
          <a:graphicData uri="http://schemas.openxmlformats.org/drawingml/2006/table">
            <a:tbl>
              <a:tblPr firstRow="1" bandRow="1">
                <a:tableStyleId>{21E4AEA4-8DFA-4A89-87EB-49C32662AFE0}</a:tableStyleId>
              </a:tblPr>
              <a:tblGrid>
                <a:gridCol w="5277519"/>
                <a:gridCol w="2240327"/>
              </a:tblGrid>
              <a:tr h="377002">
                <a:tc>
                  <a:txBody>
                    <a:bodyPr/>
                    <a:lstStyle/>
                    <a:p>
                      <a:r>
                        <a:rPr lang="en-GB" sz="2400" noProof="0" dirty="0" smtClean="0">
                          <a:latin typeface="Verdana"/>
                          <a:cs typeface="Verdana"/>
                        </a:rPr>
                        <a:t>Income </a:t>
                      </a:r>
                      <a:endParaRPr lang="en-GB" sz="2400" noProof="0" dirty="0">
                        <a:latin typeface="Verdana"/>
                        <a:cs typeface="Verdana"/>
                      </a:endParaRPr>
                    </a:p>
                  </a:txBody>
                  <a:tcPr>
                    <a:solidFill>
                      <a:srgbClr val="750D24"/>
                    </a:solidFill>
                  </a:tcPr>
                </a:tc>
                <a:tc>
                  <a:txBody>
                    <a:bodyPr/>
                    <a:lstStyle/>
                    <a:p>
                      <a:r>
                        <a:rPr lang="en-GB" sz="2400" noProof="0" dirty="0" smtClean="0">
                          <a:latin typeface="Verdana"/>
                          <a:cs typeface="Verdana"/>
                        </a:rPr>
                        <a:t>2016/2017</a:t>
                      </a:r>
                      <a:endParaRPr lang="en-GB" sz="2400" noProof="0" dirty="0">
                        <a:latin typeface="Verdana"/>
                        <a:cs typeface="Verdana"/>
                      </a:endParaRPr>
                    </a:p>
                  </a:txBody>
                  <a:tcPr>
                    <a:solidFill>
                      <a:srgbClr val="750D24"/>
                    </a:solidFill>
                  </a:tcPr>
                </a:tc>
              </a:tr>
              <a:tr h="602470">
                <a:tc>
                  <a:txBody>
                    <a:bodyPr/>
                    <a:lstStyle/>
                    <a:p>
                      <a:r>
                        <a:rPr lang="en-GB" sz="2400" noProof="0" dirty="0" err="1" smtClean="0">
                          <a:latin typeface="Verdana"/>
                          <a:cs typeface="Verdana"/>
                        </a:rPr>
                        <a:t>iZettle</a:t>
                      </a:r>
                      <a:r>
                        <a:rPr lang="en-GB" sz="2400" noProof="0" dirty="0" smtClean="0">
                          <a:latin typeface="Verdana"/>
                          <a:cs typeface="Verdana"/>
                        </a:rPr>
                        <a:t>, Friday bar income</a:t>
                      </a:r>
                      <a:endParaRPr lang="en-GB" sz="2400" noProof="0" dirty="0">
                        <a:latin typeface="Verdana"/>
                        <a:cs typeface="Verdana"/>
                      </a:endParaRPr>
                    </a:p>
                  </a:txBody>
                  <a:tcPr/>
                </a:tc>
                <a:tc>
                  <a:txBody>
                    <a:bodyPr/>
                    <a:lstStyle/>
                    <a:p>
                      <a:pPr algn="r"/>
                      <a:r>
                        <a:rPr lang="en-GB" sz="2400" noProof="0" dirty="0" smtClean="0">
                          <a:latin typeface="Verdana"/>
                          <a:cs typeface="Verdana"/>
                        </a:rPr>
                        <a:t>180.000</a:t>
                      </a:r>
                      <a:endParaRPr lang="en-GB" sz="2400" noProof="0" dirty="0">
                        <a:latin typeface="Verdana"/>
                        <a:cs typeface="Verdana"/>
                      </a:endParaRPr>
                    </a:p>
                  </a:txBody>
                  <a:tcPr/>
                </a:tc>
              </a:tr>
              <a:tr h="602470">
                <a:tc>
                  <a:txBody>
                    <a:bodyPr/>
                    <a:lstStyle/>
                    <a:p>
                      <a:r>
                        <a:rPr lang="en-GB" sz="2400" noProof="0" dirty="0" err="1" smtClean="0">
                          <a:latin typeface="Verdana"/>
                          <a:cs typeface="Verdana"/>
                        </a:rPr>
                        <a:t>Monso</a:t>
                      </a:r>
                      <a:r>
                        <a:rPr lang="en-GB" sz="2400" noProof="0" dirty="0" smtClean="0">
                          <a:latin typeface="Verdana"/>
                          <a:cs typeface="Verdana"/>
                        </a:rPr>
                        <a:t>, Friday bar income</a:t>
                      </a:r>
                      <a:endParaRPr lang="en-GB" sz="2400" noProof="0" dirty="0">
                        <a:latin typeface="Verdana"/>
                        <a:cs typeface="Verdana"/>
                      </a:endParaRPr>
                    </a:p>
                  </a:txBody>
                  <a:tcPr/>
                </a:tc>
                <a:tc>
                  <a:txBody>
                    <a:bodyPr/>
                    <a:lstStyle/>
                    <a:p>
                      <a:pPr algn="r"/>
                      <a:r>
                        <a:rPr lang="en-GB" sz="2400" noProof="0" dirty="0" smtClean="0">
                          <a:latin typeface="Verdana"/>
                          <a:cs typeface="Verdana"/>
                        </a:rPr>
                        <a:t>85.000</a:t>
                      </a:r>
                      <a:endParaRPr lang="en-GB" sz="2400" noProof="0" dirty="0">
                        <a:latin typeface="Verdana"/>
                        <a:cs typeface="Verdana"/>
                      </a:endParaRPr>
                    </a:p>
                  </a:txBody>
                  <a:tcPr/>
                </a:tc>
              </a:tr>
              <a:tr h="602470">
                <a:tc>
                  <a:txBody>
                    <a:bodyPr/>
                    <a:lstStyle/>
                    <a:p>
                      <a:r>
                        <a:rPr lang="en-GB" sz="2400" noProof="0" dirty="0" smtClean="0">
                          <a:latin typeface="Verdana"/>
                          <a:cs typeface="Verdana"/>
                        </a:rPr>
                        <a:t>Ticket sale</a:t>
                      </a:r>
                    </a:p>
                  </a:txBody>
                  <a:tcPr>
                    <a:lnB w="12700" cmpd="sng">
                      <a:noFill/>
                    </a:lnB>
                  </a:tcPr>
                </a:tc>
                <a:tc>
                  <a:txBody>
                    <a:bodyPr/>
                    <a:lstStyle/>
                    <a:p>
                      <a:pPr algn="r"/>
                      <a:r>
                        <a:rPr lang="en-GB" sz="2400" noProof="0" dirty="0" smtClean="0">
                          <a:latin typeface="Verdana"/>
                          <a:cs typeface="Verdana"/>
                        </a:rPr>
                        <a:t>130.000</a:t>
                      </a:r>
                      <a:endParaRPr lang="en-GB" sz="2400" noProof="0" dirty="0">
                        <a:latin typeface="Verdana"/>
                        <a:cs typeface="Verdana"/>
                      </a:endParaRPr>
                    </a:p>
                  </a:txBody>
                  <a:tcPr>
                    <a:lnB w="12700" cmpd="sng">
                      <a:noFill/>
                    </a:lnB>
                  </a:tcPr>
                </a:tc>
              </a:tr>
              <a:tr h="602470">
                <a:tc>
                  <a:txBody>
                    <a:bodyPr/>
                    <a:lstStyle/>
                    <a:p>
                      <a:r>
                        <a:rPr lang="en-GB" sz="2400" noProof="0" dirty="0" smtClean="0">
                          <a:latin typeface="Verdana"/>
                          <a:cs typeface="Verdana"/>
                        </a:rPr>
                        <a:t>Contribution, Cphbusiness</a:t>
                      </a:r>
                      <a:endParaRPr lang="en-GB" sz="2400" noProof="0" dirty="0">
                        <a:latin typeface="Verdana"/>
                        <a:cs typeface="Verdana"/>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400" noProof="0" dirty="0" smtClean="0">
                          <a:latin typeface="Verdana"/>
                          <a:cs typeface="Verdana"/>
                        </a:rPr>
                        <a:t>200.000</a:t>
                      </a:r>
                      <a:endParaRPr lang="en-GB" sz="2400" noProof="0" dirty="0">
                        <a:latin typeface="Verdana"/>
                        <a:cs typeface="Verdana"/>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2470">
                <a:tc>
                  <a:txBody>
                    <a:bodyPr/>
                    <a:lstStyle/>
                    <a:p>
                      <a:r>
                        <a:rPr lang="en-GB" sz="2400" b="0" noProof="0" dirty="0" smtClean="0">
                          <a:latin typeface="Verdana"/>
                          <a:cs typeface="Verdana"/>
                        </a:rPr>
                        <a:t>Sponsorships</a:t>
                      </a:r>
                      <a:endParaRPr lang="en-GB" sz="2400" b="0" noProof="0" dirty="0">
                        <a:latin typeface="Verdana"/>
                        <a:cs typeface="Verdana"/>
                      </a:endParaRPr>
                    </a:p>
                  </a:txBody>
                  <a:tcPr>
                    <a:lnT w="12700" cap="flat" cmpd="sng" algn="ctr">
                      <a:noFill/>
                      <a:prstDash val="solid"/>
                      <a:round/>
                      <a:headEnd type="none" w="med" len="med"/>
                      <a:tailEnd type="none" w="med" len="med"/>
                    </a:lnT>
                  </a:tcPr>
                </a:tc>
                <a:tc>
                  <a:txBody>
                    <a:bodyPr/>
                    <a:lstStyle/>
                    <a:p>
                      <a:pPr algn="r"/>
                      <a:r>
                        <a:rPr lang="en-GB" sz="2400" b="0" noProof="0" dirty="0" smtClean="0">
                          <a:latin typeface="Verdana"/>
                          <a:cs typeface="Verdana"/>
                        </a:rPr>
                        <a:t>125.000</a:t>
                      </a:r>
                      <a:endParaRPr lang="en-GB" sz="2400" b="0" noProof="0" dirty="0">
                        <a:latin typeface="Verdana"/>
                        <a:cs typeface="Verdana"/>
                      </a:endParaRPr>
                    </a:p>
                  </a:txBody>
                  <a:tcPr>
                    <a:lnT w="12700" cap="flat" cmpd="sng" algn="ctr">
                      <a:noFill/>
                      <a:prstDash val="solid"/>
                      <a:round/>
                      <a:headEnd type="none" w="med" len="med"/>
                      <a:tailEnd type="none" w="med" len="med"/>
                    </a:lnT>
                  </a:tcPr>
                </a:tc>
              </a:tr>
              <a:tr h="479429">
                <a:tc>
                  <a:txBody>
                    <a:bodyPr/>
                    <a:lstStyle/>
                    <a:p>
                      <a:r>
                        <a:rPr lang="en-GB" sz="2400" b="1" noProof="0" dirty="0" smtClean="0">
                          <a:latin typeface="Verdana"/>
                          <a:cs typeface="Verdana"/>
                        </a:rPr>
                        <a:t>Income in Total</a:t>
                      </a:r>
                      <a:endParaRPr lang="en-GB" sz="2400" b="1" noProof="0" dirty="0">
                        <a:latin typeface="Verdana"/>
                        <a:cs typeface="Verdana"/>
                      </a:endParaRPr>
                    </a:p>
                  </a:txBody>
                  <a:tcPr/>
                </a:tc>
                <a:tc>
                  <a:txBody>
                    <a:bodyPr/>
                    <a:lstStyle/>
                    <a:p>
                      <a:pPr algn="r"/>
                      <a:r>
                        <a:rPr lang="en-GB" sz="2400" b="1" u="sng" noProof="0" dirty="0" smtClean="0">
                          <a:latin typeface="Verdana"/>
                          <a:cs typeface="Verdana"/>
                        </a:rPr>
                        <a:t>720.000</a:t>
                      </a:r>
                      <a:endParaRPr lang="en-GB" sz="2400" b="1" u="sng" noProof="0" dirty="0">
                        <a:latin typeface="Verdana"/>
                        <a:cs typeface="Verdana"/>
                      </a:endParaRPr>
                    </a:p>
                  </a:txBody>
                  <a:tcPr/>
                </a:tc>
              </a:tr>
            </a:tbl>
          </a:graphicData>
        </a:graphic>
      </p:graphicFrame>
    </p:spTree>
    <p:extLst>
      <p:ext uri="{BB962C8B-B14F-4D97-AF65-F5344CB8AC3E}">
        <p14:creationId xmlns:p14="http://schemas.microsoft.com/office/powerpoint/2010/main" val="328512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flipH="1">
            <a:off x="3624502" y="7117524"/>
            <a:ext cx="5986302"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9" name="Lige forbindelse 8"/>
          <p:cNvCxnSpPr/>
          <p:nvPr/>
        </p:nvCxnSpPr>
        <p:spPr>
          <a:xfrm flipV="1">
            <a:off x="9627516" y="3736667"/>
            <a:ext cx="0" cy="3401542"/>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graphicFrame>
        <p:nvGraphicFramePr>
          <p:cNvPr id="3" name="Tabel 2"/>
          <p:cNvGraphicFramePr>
            <a:graphicFrameLocks noGrp="1"/>
          </p:cNvGraphicFramePr>
          <p:nvPr>
            <p:extLst>
              <p:ext uri="{D42A27DB-BD31-4B8C-83A1-F6EECF244321}">
                <p14:modId xmlns:p14="http://schemas.microsoft.com/office/powerpoint/2010/main" val="1072935560"/>
              </p:ext>
            </p:extLst>
          </p:nvPr>
        </p:nvGraphicFramePr>
        <p:xfrm>
          <a:off x="590138" y="1009738"/>
          <a:ext cx="8659635" cy="5787398"/>
        </p:xfrm>
        <a:graphic>
          <a:graphicData uri="http://schemas.openxmlformats.org/drawingml/2006/table">
            <a:tbl>
              <a:tblPr firstRow="1" bandRow="1">
                <a:tableStyleId>{21E4AEA4-8DFA-4A89-87EB-49C32662AFE0}</a:tableStyleId>
              </a:tblPr>
              <a:tblGrid>
                <a:gridCol w="6079054"/>
                <a:gridCol w="2580581"/>
              </a:tblGrid>
              <a:tr h="657975">
                <a:tc>
                  <a:txBody>
                    <a:bodyPr/>
                    <a:lstStyle/>
                    <a:p>
                      <a:r>
                        <a:rPr lang="en-GB" sz="2400" noProof="0" dirty="0" smtClean="0">
                          <a:latin typeface="Verdana"/>
                          <a:cs typeface="Verdana"/>
                        </a:rPr>
                        <a:t>Expenses</a:t>
                      </a:r>
                      <a:endParaRPr lang="en-GB" sz="2400" noProof="0" dirty="0">
                        <a:latin typeface="Verdana"/>
                        <a:cs typeface="Verdana"/>
                      </a:endParaRPr>
                    </a:p>
                  </a:txBody>
                  <a:tcPr>
                    <a:solidFill>
                      <a:srgbClr val="750D24"/>
                    </a:solidFill>
                  </a:tcPr>
                </a:tc>
                <a:tc>
                  <a:txBody>
                    <a:bodyPr/>
                    <a:lstStyle/>
                    <a:p>
                      <a:r>
                        <a:rPr lang="en-GB" sz="2400" noProof="0" dirty="0" smtClean="0">
                          <a:latin typeface="Verdana"/>
                          <a:cs typeface="Verdana"/>
                        </a:rPr>
                        <a:t>2016/2017</a:t>
                      </a:r>
                      <a:endParaRPr lang="en-GB" sz="2400" noProof="0" dirty="0">
                        <a:latin typeface="Verdana"/>
                        <a:cs typeface="Verdana"/>
                      </a:endParaRPr>
                    </a:p>
                  </a:txBody>
                  <a:tcPr>
                    <a:solidFill>
                      <a:srgbClr val="750D24"/>
                    </a:solidFill>
                  </a:tcPr>
                </a:tc>
              </a:tr>
              <a:tr h="657975">
                <a:tc>
                  <a:txBody>
                    <a:bodyPr/>
                    <a:lstStyle/>
                    <a:p>
                      <a:r>
                        <a:rPr lang="en-GB" sz="2400" noProof="0" dirty="0" smtClean="0">
                          <a:latin typeface="Verdana"/>
                          <a:cs typeface="Verdana"/>
                        </a:rPr>
                        <a:t>E-</a:t>
                      </a:r>
                      <a:r>
                        <a:rPr lang="en-GB" sz="2400" noProof="0" dirty="0" err="1" smtClean="0">
                          <a:latin typeface="Verdana"/>
                          <a:cs typeface="Verdana"/>
                        </a:rPr>
                        <a:t>conomics</a:t>
                      </a:r>
                      <a:endParaRPr lang="en-GB" sz="2400" noProof="0" dirty="0">
                        <a:latin typeface="Verdana"/>
                        <a:cs typeface="Verdana"/>
                      </a:endParaRPr>
                    </a:p>
                  </a:txBody>
                  <a:tcPr/>
                </a:tc>
                <a:tc>
                  <a:txBody>
                    <a:bodyPr/>
                    <a:lstStyle/>
                    <a:p>
                      <a:pPr algn="r"/>
                      <a:r>
                        <a:rPr lang="en-GB" sz="2400" noProof="0" dirty="0" smtClean="0">
                          <a:latin typeface="Verdana"/>
                          <a:cs typeface="Verdana"/>
                        </a:rPr>
                        <a:t>4.000</a:t>
                      </a:r>
                      <a:endParaRPr lang="en-GB" sz="2400" noProof="0" dirty="0">
                        <a:latin typeface="Verdana"/>
                        <a:cs typeface="Verdana"/>
                      </a:endParaRPr>
                    </a:p>
                  </a:txBody>
                  <a:tcPr/>
                </a:tc>
              </a:tr>
              <a:tr h="657975">
                <a:tc>
                  <a:txBody>
                    <a:bodyPr/>
                    <a:lstStyle/>
                    <a:p>
                      <a:r>
                        <a:rPr lang="en-GB" sz="2400" noProof="0" dirty="0" smtClean="0">
                          <a:latin typeface="Verdana"/>
                          <a:cs typeface="Verdana"/>
                        </a:rPr>
                        <a:t>Fees</a:t>
                      </a:r>
                      <a:r>
                        <a:rPr lang="en-GB" sz="2400" baseline="0" noProof="0" dirty="0" smtClean="0">
                          <a:latin typeface="Verdana"/>
                          <a:cs typeface="Verdana"/>
                        </a:rPr>
                        <a:t>, </a:t>
                      </a:r>
                      <a:r>
                        <a:rPr lang="en-GB" sz="2400" baseline="0" noProof="0" dirty="0" err="1" smtClean="0">
                          <a:latin typeface="Verdana"/>
                          <a:cs typeface="Verdana"/>
                        </a:rPr>
                        <a:t>iZettle</a:t>
                      </a:r>
                      <a:r>
                        <a:rPr lang="en-GB" sz="2400" baseline="0" noProof="0" dirty="0" smtClean="0">
                          <a:latin typeface="Verdana"/>
                          <a:cs typeface="Verdana"/>
                        </a:rPr>
                        <a:t> and </a:t>
                      </a:r>
                      <a:r>
                        <a:rPr lang="en-GB" sz="2400" baseline="0" noProof="0" dirty="0" err="1" smtClean="0">
                          <a:latin typeface="Verdana"/>
                          <a:cs typeface="Verdana"/>
                        </a:rPr>
                        <a:t>Monso</a:t>
                      </a:r>
                      <a:endParaRPr lang="en-GB" sz="2400" noProof="0" dirty="0">
                        <a:latin typeface="Verdana"/>
                        <a:cs typeface="Verdana"/>
                      </a:endParaRPr>
                    </a:p>
                  </a:txBody>
                  <a:tcPr/>
                </a:tc>
                <a:tc>
                  <a:txBody>
                    <a:bodyPr/>
                    <a:lstStyle/>
                    <a:p>
                      <a:pPr algn="r"/>
                      <a:r>
                        <a:rPr lang="en-GB" sz="2400" noProof="0" dirty="0" smtClean="0">
                          <a:latin typeface="Verdana"/>
                          <a:cs typeface="Verdana"/>
                        </a:rPr>
                        <a:t>10.000</a:t>
                      </a:r>
                      <a:endParaRPr lang="en-GB" sz="2400" noProof="0" dirty="0">
                        <a:latin typeface="Verdana"/>
                        <a:cs typeface="Verdana"/>
                      </a:endParaRPr>
                    </a:p>
                  </a:txBody>
                  <a:tcPr/>
                </a:tc>
              </a:tr>
              <a:tr h="657975">
                <a:tc>
                  <a:txBody>
                    <a:bodyPr/>
                    <a:lstStyle/>
                    <a:p>
                      <a:r>
                        <a:rPr lang="en-GB" sz="2400" noProof="0" dirty="0" smtClean="0">
                          <a:latin typeface="Verdana"/>
                          <a:cs typeface="Verdana"/>
                        </a:rPr>
                        <a:t>Meetings</a:t>
                      </a:r>
                      <a:endParaRPr lang="en-GB" sz="2400" noProof="0" dirty="0">
                        <a:latin typeface="Verdana"/>
                        <a:cs typeface="Verdana"/>
                      </a:endParaRPr>
                    </a:p>
                  </a:txBody>
                  <a:tcPr/>
                </a:tc>
                <a:tc>
                  <a:txBody>
                    <a:bodyPr/>
                    <a:lstStyle/>
                    <a:p>
                      <a:pPr algn="r"/>
                      <a:r>
                        <a:rPr lang="en-GB" sz="2400" noProof="0" dirty="0" smtClean="0">
                          <a:latin typeface="Verdana"/>
                          <a:cs typeface="Verdana"/>
                        </a:rPr>
                        <a:t>21.000</a:t>
                      </a:r>
                      <a:endParaRPr lang="en-GB" sz="2400" noProof="0" dirty="0">
                        <a:latin typeface="Verdana"/>
                        <a:cs typeface="Verdana"/>
                      </a:endParaRPr>
                    </a:p>
                  </a:txBody>
                  <a:tcPr/>
                </a:tc>
              </a:tr>
              <a:tr h="657975">
                <a:tc>
                  <a:txBody>
                    <a:bodyPr/>
                    <a:lstStyle/>
                    <a:p>
                      <a:r>
                        <a:rPr lang="en-GB" sz="2400" noProof="0" dirty="0" err="1" smtClean="0">
                          <a:latin typeface="Verdana"/>
                          <a:cs typeface="Verdana"/>
                        </a:rPr>
                        <a:t>Studenterbolaget</a:t>
                      </a:r>
                      <a:endParaRPr lang="en-GB" sz="2400" noProof="0" dirty="0">
                        <a:latin typeface="Verdana"/>
                        <a:cs typeface="Verdana"/>
                      </a:endParaRPr>
                    </a:p>
                  </a:txBody>
                  <a:tcPr/>
                </a:tc>
                <a:tc>
                  <a:txBody>
                    <a:bodyPr/>
                    <a:lstStyle/>
                    <a:p>
                      <a:pPr algn="r"/>
                      <a:r>
                        <a:rPr lang="en-GB" sz="2400" noProof="0" dirty="0" smtClean="0">
                          <a:latin typeface="Verdana"/>
                          <a:cs typeface="Verdana"/>
                        </a:rPr>
                        <a:t>270.000</a:t>
                      </a:r>
                      <a:endParaRPr lang="en-GB" sz="2400" noProof="0" dirty="0">
                        <a:latin typeface="Verdana"/>
                        <a:cs typeface="Verdana"/>
                      </a:endParaRPr>
                    </a:p>
                  </a:txBody>
                  <a:tcPr/>
                </a:tc>
              </a:tr>
              <a:tr h="657975">
                <a:tc>
                  <a:txBody>
                    <a:bodyPr/>
                    <a:lstStyle/>
                    <a:p>
                      <a:r>
                        <a:rPr lang="en-GB" sz="2400" noProof="0" dirty="0" smtClean="0">
                          <a:latin typeface="Verdana"/>
                          <a:cs typeface="Verdana"/>
                        </a:rPr>
                        <a:t>Loan, Cphbusiness</a:t>
                      </a:r>
                      <a:endParaRPr lang="en-GB" sz="2400" noProof="0" dirty="0">
                        <a:latin typeface="Verdana"/>
                        <a:cs typeface="Verdana"/>
                      </a:endParaRPr>
                    </a:p>
                  </a:txBody>
                  <a:tcPr/>
                </a:tc>
                <a:tc>
                  <a:txBody>
                    <a:bodyPr/>
                    <a:lstStyle/>
                    <a:p>
                      <a:pPr algn="r"/>
                      <a:r>
                        <a:rPr lang="en-GB" sz="2400" noProof="0" dirty="0" smtClean="0">
                          <a:latin typeface="Verdana"/>
                          <a:cs typeface="Verdana"/>
                        </a:rPr>
                        <a:t>20.000</a:t>
                      </a:r>
                      <a:endParaRPr lang="en-GB" sz="2400" noProof="0" dirty="0">
                        <a:latin typeface="Verdana"/>
                        <a:cs typeface="Verdana"/>
                      </a:endParaRPr>
                    </a:p>
                  </a:txBody>
                  <a:tcPr/>
                </a:tc>
              </a:tr>
              <a:tr h="657975">
                <a:tc>
                  <a:txBody>
                    <a:bodyPr/>
                    <a:lstStyle/>
                    <a:p>
                      <a:r>
                        <a:rPr lang="en-GB" sz="2400" noProof="0" dirty="0" smtClean="0">
                          <a:latin typeface="Verdana"/>
                          <a:cs typeface="Verdana"/>
                        </a:rPr>
                        <a:t>Events</a:t>
                      </a:r>
                    </a:p>
                  </a:txBody>
                  <a:tcPr>
                    <a:lnB w="12700" cmpd="sng">
                      <a:noFill/>
                    </a:lnB>
                  </a:tcPr>
                </a:tc>
                <a:tc>
                  <a:txBody>
                    <a:bodyPr/>
                    <a:lstStyle/>
                    <a:p>
                      <a:pPr algn="r"/>
                      <a:r>
                        <a:rPr lang="en-GB" sz="2400" noProof="0" dirty="0" smtClean="0">
                          <a:latin typeface="Verdana"/>
                          <a:cs typeface="Verdana"/>
                        </a:rPr>
                        <a:t>350.000</a:t>
                      </a:r>
                      <a:endParaRPr lang="en-GB" sz="2400" noProof="0" dirty="0">
                        <a:latin typeface="Verdana"/>
                        <a:cs typeface="Verdana"/>
                      </a:endParaRPr>
                    </a:p>
                  </a:txBody>
                  <a:tcPr>
                    <a:lnB w="12700" cmpd="sng">
                      <a:noFill/>
                    </a:lnB>
                  </a:tcPr>
                </a:tc>
              </a:tr>
              <a:tr h="657975">
                <a:tc>
                  <a:txBody>
                    <a:bodyPr/>
                    <a:lstStyle/>
                    <a:p>
                      <a:r>
                        <a:rPr lang="en-GB" sz="2400" noProof="0" dirty="0" smtClean="0">
                          <a:latin typeface="Verdana"/>
                          <a:cs typeface="Verdana"/>
                        </a:rPr>
                        <a:t>Promotion </a:t>
                      </a:r>
                    </a:p>
                  </a:txBody>
                  <a:tcPr>
                    <a:lnT w="12700" cmpd="sng">
                      <a:noFill/>
                    </a:lnT>
                    <a:lnB w="12700" cap="flat" cmpd="sng" algn="ctr">
                      <a:solidFill>
                        <a:scrgbClr r="0" g="0" b="0"/>
                      </a:solidFill>
                      <a:prstDash val="solid"/>
                      <a:round/>
                      <a:headEnd type="none" w="med" len="med"/>
                      <a:tailEnd type="none" w="med" len="med"/>
                    </a:lnB>
                  </a:tcPr>
                </a:tc>
                <a:tc>
                  <a:txBody>
                    <a:bodyPr/>
                    <a:lstStyle/>
                    <a:p>
                      <a:pPr algn="r"/>
                      <a:r>
                        <a:rPr lang="en-GB" sz="2400" noProof="0" dirty="0" smtClean="0">
                          <a:latin typeface="Verdana"/>
                          <a:cs typeface="Verdana"/>
                        </a:rPr>
                        <a:t>25.000</a:t>
                      </a:r>
                      <a:endParaRPr lang="en-GB" sz="2400" noProof="0" dirty="0">
                        <a:latin typeface="Verdana"/>
                        <a:cs typeface="Verdana"/>
                      </a:endParaRPr>
                    </a:p>
                  </a:txBody>
                  <a:tcPr>
                    <a:lnT w="12700" cmpd="sng">
                      <a:noFill/>
                    </a:lnT>
                    <a:lnB w="12700" cap="flat" cmpd="sng" algn="ctr">
                      <a:solidFill>
                        <a:scrgbClr r="0" g="0" b="0"/>
                      </a:solidFill>
                      <a:prstDash val="solid"/>
                      <a:round/>
                      <a:headEnd type="none" w="med" len="med"/>
                      <a:tailEnd type="none" w="med" len="med"/>
                    </a:lnB>
                  </a:tcPr>
                </a:tc>
              </a:tr>
              <a:tr h="523598">
                <a:tc>
                  <a:txBody>
                    <a:bodyPr/>
                    <a:lstStyle/>
                    <a:p>
                      <a:r>
                        <a:rPr lang="en-GB" sz="2400" b="1" noProof="0" dirty="0" smtClean="0">
                          <a:latin typeface="Verdana"/>
                          <a:cs typeface="Verdana"/>
                        </a:rPr>
                        <a:t>Expenses in total</a:t>
                      </a:r>
                      <a:endParaRPr lang="en-GB" sz="2400" b="1"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r>
                        <a:rPr lang="en-GB" sz="2400" b="1" u="sng" noProof="0" dirty="0" smtClean="0">
                          <a:latin typeface="Verdana"/>
                          <a:cs typeface="Verdana"/>
                        </a:rPr>
                        <a:t>700.000</a:t>
                      </a:r>
                      <a:endParaRPr lang="en-GB" sz="2400" b="1" u="sng" noProof="0" dirty="0">
                        <a:latin typeface="Verdana"/>
                        <a:cs typeface="Verdana"/>
                      </a:endParaRPr>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7727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4</a:t>
            </a:r>
            <a:r>
              <a:rPr lang="en-GB" dirty="0" smtClean="0"/>
              <a:t>. Budget </a:t>
            </a:r>
            <a:r>
              <a:rPr lang="en-GB" dirty="0"/>
              <a:t>and financial reporting</a:t>
            </a:r>
          </a:p>
        </p:txBody>
      </p:sp>
      <p:sp>
        <p:nvSpPr>
          <p:cNvPr id="3" name="Pladsholder til indhold 2"/>
          <p:cNvSpPr>
            <a:spLocks noGrp="1"/>
          </p:cNvSpPr>
          <p:nvPr>
            <p:ph sz="quarter" idx="12"/>
          </p:nvPr>
        </p:nvSpPr>
        <p:spPr>
          <a:xfrm>
            <a:off x="465835" y="1495486"/>
            <a:ext cx="8741501" cy="950208"/>
          </a:xfrm>
        </p:spPr>
        <p:txBody>
          <a:bodyPr/>
          <a:lstStyle/>
          <a:p>
            <a:r>
              <a:rPr lang="en-US" sz="2400" dirty="0" smtClean="0"/>
              <a:t>Budget </a:t>
            </a:r>
            <a:r>
              <a:rPr lang="en-US" sz="2400" dirty="0"/>
              <a:t>for </a:t>
            </a:r>
            <a:r>
              <a:rPr lang="en-US" sz="2400" dirty="0" smtClean="0"/>
              <a:t>2016/2017 </a:t>
            </a:r>
            <a:r>
              <a:rPr lang="en-US" sz="2400" dirty="0"/>
              <a:t>will be laid for approval of the board in </a:t>
            </a:r>
            <a:r>
              <a:rPr lang="en-US" sz="2400" dirty="0" smtClean="0"/>
              <a:t>May 2016.</a:t>
            </a:r>
            <a:endParaRPr lang="en-US" sz="24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9" name="Tabel 8"/>
          <p:cNvGraphicFramePr>
            <a:graphicFrameLocks noGrp="1"/>
          </p:cNvGraphicFramePr>
          <p:nvPr>
            <p:extLst>
              <p:ext uri="{D42A27DB-BD31-4B8C-83A1-F6EECF244321}">
                <p14:modId xmlns:p14="http://schemas.microsoft.com/office/powerpoint/2010/main" val="2053680317"/>
              </p:ext>
            </p:extLst>
          </p:nvPr>
        </p:nvGraphicFramePr>
        <p:xfrm>
          <a:off x="1090473" y="2994087"/>
          <a:ext cx="7517846" cy="2744039"/>
        </p:xfrm>
        <a:graphic>
          <a:graphicData uri="http://schemas.openxmlformats.org/drawingml/2006/table">
            <a:tbl>
              <a:tblPr firstRow="1" bandRow="1">
                <a:tableStyleId>{21E4AEA4-8DFA-4A89-87EB-49C32662AFE0}</a:tableStyleId>
              </a:tblPr>
              <a:tblGrid>
                <a:gridCol w="5277519"/>
                <a:gridCol w="2240327"/>
              </a:tblGrid>
              <a:tr h="377002">
                <a:tc>
                  <a:txBody>
                    <a:bodyPr/>
                    <a:lstStyle/>
                    <a:p>
                      <a:r>
                        <a:rPr lang="en-GB" sz="2400" noProof="0" dirty="0" smtClean="0">
                          <a:latin typeface="Verdana"/>
                          <a:cs typeface="Verdana"/>
                        </a:rPr>
                        <a:t>Result </a:t>
                      </a:r>
                      <a:endParaRPr lang="en-GB" sz="2400" noProof="0" dirty="0">
                        <a:latin typeface="Verdana"/>
                        <a:cs typeface="Verdana"/>
                      </a:endParaRPr>
                    </a:p>
                  </a:txBody>
                  <a:tcPr>
                    <a:solidFill>
                      <a:srgbClr val="750D24"/>
                    </a:solidFill>
                  </a:tcPr>
                </a:tc>
                <a:tc>
                  <a:txBody>
                    <a:bodyPr/>
                    <a:lstStyle/>
                    <a:p>
                      <a:r>
                        <a:rPr lang="en-GB" sz="2400" noProof="0" dirty="0" smtClean="0">
                          <a:latin typeface="Verdana"/>
                          <a:cs typeface="Verdana"/>
                        </a:rPr>
                        <a:t>2016/2017</a:t>
                      </a:r>
                      <a:endParaRPr lang="en-GB" sz="2400" noProof="0" dirty="0">
                        <a:latin typeface="Verdana"/>
                        <a:cs typeface="Verdana"/>
                      </a:endParaRPr>
                    </a:p>
                  </a:txBody>
                  <a:tcPr>
                    <a:solidFill>
                      <a:srgbClr val="750D24"/>
                    </a:solidFill>
                  </a:tcPr>
                </a:tc>
              </a:tr>
              <a:tr h="602470">
                <a:tc>
                  <a:txBody>
                    <a:bodyPr/>
                    <a:lstStyle/>
                    <a:p>
                      <a:r>
                        <a:rPr lang="en-GB" sz="2400" noProof="0" dirty="0" smtClean="0">
                          <a:latin typeface="Verdana"/>
                          <a:cs typeface="Verdana"/>
                        </a:rPr>
                        <a:t>Income in total</a:t>
                      </a:r>
                      <a:endParaRPr lang="en-GB" sz="2400" noProof="0" dirty="0">
                        <a:latin typeface="Verdana"/>
                        <a:cs typeface="Verdana"/>
                      </a:endParaRPr>
                    </a:p>
                  </a:txBody>
                  <a:tcPr/>
                </a:tc>
                <a:tc>
                  <a:txBody>
                    <a:bodyPr/>
                    <a:lstStyle/>
                    <a:p>
                      <a:pPr algn="r"/>
                      <a:r>
                        <a:rPr lang="en-GB" sz="2400" noProof="0" dirty="0" smtClean="0">
                          <a:latin typeface="Verdana"/>
                          <a:cs typeface="Verdana"/>
                        </a:rPr>
                        <a:t>720.000</a:t>
                      </a:r>
                      <a:endParaRPr lang="en-GB" sz="2400" noProof="0" dirty="0">
                        <a:latin typeface="Verdana"/>
                        <a:cs typeface="Verdana"/>
                      </a:endParaRPr>
                    </a:p>
                  </a:txBody>
                  <a:tcPr/>
                </a:tc>
              </a:tr>
              <a:tr h="602470">
                <a:tc>
                  <a:txBody>
                    <a:bodyPr/>
                    <a:lstStyle/>
                    <a:p>
                      <a:r>
                        <a:rPr lang="en-GB" sz="2400" noProof="0" dirty="0" smtClean="0">
                          <a:latin typeface="Verdana"/>
                          <a:cs typeface="Verdana"/>
                        </a:rPr>
                        <a:t>Expenses in total</a:t>
                      </a:r>
                      <a:endParaRPr lang="en-GB" sz="2400"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sz="2400" noProof="0" dirty="0" smtClean="0">
                          <a:latin typeface="Verdana"/>
                          <a:cs typeface="Verdana"/>
                        </a:rPr>
                        <a:t>700.000</a:t>
                      </a:r>
                      <a:endParaRPr lang="en-GB" sz="2400" noProof="0" dirty="0">
                        <a:latin typeface="Verdana"/>
                        <a:cs typeface="Verdana"/>
                      </a:endParaRPr>
                    </a:p>
                  </a:txBody>
                  <a:tcPr>
                    <a:lnB w="12700" cap="flat" cmpd="sng" algn="ctr">
                      <a:solidFill>
                        <a:scrgbClr r="0" g="0" b="0"/>
                      </a:solidFill>
                      <a:prstDash val="solid"/>
                      <a:round/>
                      <a:headEnd type="none" w="med" len="med"/>
                      <a:tailEnd type="none" w="med" len="med"/>
                    </a:lnB>
                  </a:tcPr>
                </a:tc>
              </a:tr>
              <a:tr h="602470">
                <a:tc>
                  <a:txBody>
                    <a:bodyPr/>
                    <a:lstStyle/>
                    <a:p>
                      <a:endParaRPr lang="en-GB" sz="2400" b="0"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endParaRPr lang="en-GB" sz="2400" b="0" noProof="0" dirty="0">
                        <a:latin typeface="Verdana"/>
                        <a:cs typeface="Verdana"/>
                      </a:endParaRPr>
                    </a:p>
                  </a:txBody>
                  <a:tcPr>
                    <a:lnT w="12700" cap="flat" cmpd="sng" algn="ctr">
                      <a:solidFill>
                        <a:scrgbClr r="0" g="0" b="0"/>
                      </a:solidFill>
                      <a:prstDash val="solid"/>
                      <a:round/>
                      <a:headEnd type="none" w="med" len="med"/>
                      <a:tailEnd type="none" w="med" len="med"/>
                    </a:lnT>
                  </a:tcPr>
                </a:tc>
              </a:tr>
              <a:tr h="479429">
                <a:tc>
                  <a:txBody>
                    <a:bodyPr/>
                    <a:lstStyle/>
                    <a:p>
                      <a:r>
                        <a:rPr lang="en-GB" sz="2400" b="1" noProof="0" dirty="0" smtClean="0">
                          <a:latin typeface="Verdana"/>
                          <a:cs typeface="Verdana"/>
                        </a:rPr>
                        <a:t>Result in total</a:t>
                      </a:r>
                      <a:endParaRPr lang="en-GB" sz="2400" b="1" noProof="0" dirty="0">
                        <a:latin typeface="Verdana"/>
                        <a:cs typeface="Verdana"/>
                      </a:endParaRPr>
                    </a:p>
                  </a:txBody>
                  <a:tcPr/>
                </a:tc>
                <a:tc>
                  <a:txBody>
                    <a:bodyPr/>
                    <a:lstStyle/>
                    <a:p>
                      <a:pPr algn="r"/>
                      <a:r>
                        <a:rPr lang="en-GB" sz="2400" b="1" u="sng" noProof="0" dirty="0" smtClean="0">
                          <a:latin typeface="Verdana"/>
                          <a:cs typeface="Verdana"/>
                        </a:rPr>
                        <a:t>20.000</a:t>
                      </a:r>
                      <a:endParaRPr lang="en-GB" sz="2400" b="1" u="sng" noProof="0" dirty="0">
                        <a:latin typeface="Verdana"/>
                        <a:cs typeface="Verdana"/>
                      </a:endParaRPr>
                    </a:p>
                  </a:txBody>
                  <a:tcPr/>
                </a:tc>
              </a:tr>
            </a:tbl>
          </a:graphicData>
        </a:graphic>
      </p:graphicFrame>
    </p:spTree>
    <p:extLst>
      <p:ext uri="{BB962C8B-B14F-4D97-AF65-F5344CB8AC3E}">
        <p14:creationId xmlns:p14="http://schemas.microsoft.com/office/powerpoint/2010/main" val="20067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Skærmbillede 2016-04-11 kl. 20.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369" y="2462894"/>
            <a:ext cx="3238500" cy="3771900"/>
          </a:xfrm>
          <a:prstGeom prst="rect">
            <a:avLst/>
          </a:prstGeom>
          <a:ln>
            <a:solidFill>
              <a:srgbClr val="4F81BD"/>
            </a:solidFill>
          </a:ln>
        </p:spPr>
      </p:pic>
      <p:sp>
        <p:nvSpPr>
          <p:cNvPr id="2" name="Pladsholder til tekst 1"/>
          <p:cNvSpPr>
            <a:spLocks noGrp="1"/>
          </p:cNvSpPr>
          <p:nvPr>
            <p:ph type="body" sz="quarter" idx="10"/>
          </p:nvPr>
        </p:nvSpPr>
        <p:spPr/>
        <p:txBody>
          <a:bodyPr/>
          <a:lstStyle/>
          <a:p>
            <a:r>
              <a:rPr lang="en-GB" dirty="0"/>
              <a:t>4</a:t>
            </a:r>
            <a:r>
              <a:rPr lang="en-GB" dirty="0" smtClean="0"/>
              <a:t>. Budget </a:t>
            </a:r>
            <a:r>
              <a:rPr lang="en-GB" dirty="0"/>
              <a:t>and financial reporting</a:t>
            </a:r>
          </a:p>
        </p:txBody>
      </p:sp>
      <p:sp>
        <p:nvSpPr>
          <p:cNvPr id="3" name="Pladsholder til indhold 2"/>
          <p:cNvSpPr>
            <a:spLocks noGrp="1"/>
          </p:cNvSpPr>
          <p:nvPr>
            <p:ph sz="quarter" idx="12"/>
          </p:nvPr>
        </p:nvSpPr>
        <p:spPr>
          <a:xfrm>
            <a:off x="465836" y="1495485"/>
            <a:ext cx="8789988" cy="5095815"/>
          </a:xfrm>
        </p:spPr>
        <p:txBody>
          <a:bodyPr/>
          <a:lstStyle/>
          <a:p>
            <a:r>
              <a:rPr lang="en-US" sz="2400" dirty="0" smtClean="0"/>
              <a:t>The annual report: </a:t>
            </a:r>
            <a:r>
              <a:rPr lang="en-US" sz="2400" dirty="0"/>
              <a:t>1</a:t>
            </a:r>
            <a:r>
              <a:rPr lang="en-US" sz="2400" dirty="0" smtClean="0"/>
              <a:t> July 2014 </a:t>
            </a:r>
            <a:r>
              <a:rPr lang="en-US" sz="2400" dirty="0"/>
              <a:t>- 30 June </a:t>
            </a:r>
            <a:r>
              <a:rPr lang="en-US" sz="2400" dirty="0" smtClean="0"/>
              <a:t>2015</a:t>
            </a:r>
          </a:p>
          <a:p>
            <a:r>
              <a:rPr lang="en-US" sz="2400" dirty="0" smtClean="0"/>
              <a:t>Accountant: </a:t>
            </a:r>
            <a:r>
              <a:rPr lang="en-US" sz="2400" dirty="0" err="1" smtClean="0"/>
              <a:t>Carsten</a:t>
            </a:r>
            <a:r>
              <a:rPr lang="en-US" sz="2400" dirty="0" smtClean="0"/>
              <a:t> </a:t>
            </a:r>
            <a:r>
              <a:rPr lang="en-US" sz="2400" dirty="0" err="1" smtClean="0"/>
              <a:t>Blicher</a:t>
            </a:r>
            <a:r>
              <a:rPr lang="en-US" sz="2400" dirty="0" smtClean="0"/>
              <a:t>, PricewaterhouseCoopers</a:t>
            </a:r>
            <a:endParaRPr lang="en-GB" sz="2400" dirty="0" smtClean="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8" name="Billede 7" descr="Skærmbillede 2016-04-06 kl. 20.35.02.png"/>
          <p:cNvPicPr>
            <a:picLocks noChangeAspect="1"/>
          </p:cNvPicPr>
          <p:nvPr/>
        </p:nvPicPr>
        <p:blipFill rotWithShape="1">
          <a:blip r:embed="rId3">
            <a:extLst>
              <a:ext uri="{28A0092B-C50C-407E-A947-70E740481C1C}">
                <a14:useLocalDpi xmlns:a14="http://schemas.microsoft.com/office/drawing/2010/main" val="0"/>
              </a:ext>
            </a:extLst>
          </a:blip>
          <a:srcRect b="63287"/>
          <a:stretch/>
        </p:blipFill>
        <p:spPr>
          <a:xfrm>
            <a:off x="4066377" y="4348844"/>
            <a:ext cx="5565063" cy="2242456"/>
          </a:xfrm>
          <a:prstGeom prst="rect">
            <a:avLst/>
          </a:prstGeom>
          <a:ln>
            <a:solidFill>
              <a:srgbClr val="00163B"/>
            </a:solidFill>
          </a:ln>
        </p:spPr>
      </p:pic>
    </p:spTree>
    <p:extLst>
      <p:ext uri="{BB962C8B-B14F-4D97-AF65-F5344CB8AC3E}">
        <p14:creationId xmlns:p14="http://schemas.microsoft.com/office/powerpoint/2010/main" val="36502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phbusiness Students 2014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Cphbusiness Students 2014 Template.potx</Template>
  <TotalTime>959</TotalTime>
  <Words>1084</Words>
  <Application>Microsoft Macintosh PowerPoint</Application>
  <PresentationFormat>Brugerdefineret</PresentationFormat>
  <Paragraphs>263</Paragraphs>
  <Slides>33</Slides>
  <Notes>0</Notes>
  <HiddenSlides>0</HiddenSlides>
  <MMClips>0</MMClips>
  <ScaleCrop>false</ScaleCrop>
  <HeadingPairs>
    <vt:vector size="4" baseType="variant">
      <vt:variant>
        <vt:lpstr>Tema</vt:lpstr>
      </vt:variant>
      <vt:variant>
        <vt:i4>1</vt:i4>
      </vt:variant>
      <vt:variant>
        <vt:lpstr>Diastitler</vt:lpstr>
      </vt:variant>
      <vt:variant>
        <vt:i4>33</vt:i4>
      </vt:variant>
    </vt:vector>
  </HeadingPairs>
  <TitlesOfParts>
    <vt:vector size="34" baseType="lpstr">
      <vt:lpstr>Cphbusiness Students 2014 Template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CPH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Ove Christensen</dc:creator>
  <cp:lastModifiedBy>Charlotte Dalgaard Petersen</cp:lastModifiedBy>
  <cp:revision>65</cp:revision>
  <dcterms:created xsi:type="dcterms:W3CDTF">2013-08-30T11:58:37Z</dcterms:created>
  <dcterms:modified xsi:type="dcterms:W3CDTF">2016-04-12T18:40:03Z</dcterms:modified>
</cp:coreProperties>
</file>