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61" r:id="rId3"/>
    <p:sldId id="268" r:id="rId4"/>
    <p:sldId id="264" r:id="rId5"/>
    <p:sldId id="280" r:id="rId6"/>
    <p:sldId id="289" r:id="rId7"/>
    <p:sldId id="290" r:id="rId8"/>
    <p:sldId id="302" r:id="rId9"/>
    <p:sldId id="305" r:id="rId10"/>
    <p:sldId id="303" r:id="rId11"/>
    <p:sldId id="306" r:id="rId12"/>
    <p:sldId id="301" r:id="rId13"/>
    <p:sldId id="304" r:id="rId14"/>
    <p:sldId id="308" r:id="rId15"/>
    <p:sldId id="307" r:id="rId16"/>
    <p:sldId id="291" r:id="rId17"/>
    <p:sldId id="300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263" r:id="rId27"/>
  </p:sldIdLst>
  <p:sldSz cx="9939338" cy="7451725"/>
  <p:notesSz cx="6797675" cy="9872663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3B"/>
    <a:srgbClr val="FBB040"/>
    <a:srgbClr val="9F1132"/>
    <a:srgbClr val="385C7F"/>
    <a:srgbClr val="750D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39" autoAdjust="0"/>
    <p:restoredTop sz="99855" autoAdjust="0"/>
  </p:normalViewPr>
  <p:slideViewPr>
    <p:cSldViewPr snapToGrid="0" snapToObjects="1">
      <p:cViewPr varScale="1">
        <p:scale>
          <a:sx n="67" d="100"/>
          <a:sy n="67" d="100"/>
        </p:scale>
        <p:origin x="192" y="1352"/>
      </p:cViewPr>
      <p:guideLst>
        <p:guide orient="horz" pos="2347"/>
        <p:guide pos="3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397AA-171E-0A4B-9932-312201032BD8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2918-D6EE-1243-857A-CB3982484A9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5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2918-D6EE-1243-857A-CB3982484A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19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 descr="C:\Users\moch\Dropbox\cphbusiness\Grafik\Students\PowerPoint\fris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88" y="1455436"/>
            <a:ext cx="7320471" cy="16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236" y="3639312"/>
            <a:ext cx="7399879" cy="78468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a-DK" dirty="0"/>
              <a:t>Tilføj titel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6" y="4426458"/>
            <a:ext cx="7409023" cy="228523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>
                <a:solidFill>
                  <a:srgbClr val="FFFFFF"/>
                </a:solidFill>
              </a:rPr>
              <a:t>PowerPoint 31.07.2012 [RET DATO]</a:t>
            </a:r>
            <a:endParaRPr lang="da-DK" dirty="0"/>
          </a:p>
        </p:txBody>
      </p:sp>
      <p:pic>
        <p:nvPicPr>
          <p:cNvPr id="12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3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02" y="4855464"/>
            <a:ext cx="7589363" cy="779609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7" y="5644216"/>
            <a:ext cx="7589528" cy="14881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/>
              <a:t>Duis</a:t>
            </a:r>
            <a:r>
              <a:rPr lang="da-DK" dirty="0"/>
              <a:t> </a:t>
            </a:r>
            <a:r>
              <a:rPr lang="da-DK" dirty="0" err="1"/>
              <a:t>autem</a:t>
            </a:r>
            <a:r>
              <a:rPr lang="da-DK" dirty="0"/>
              <a:t> vel </a:t>
            </a:r>
            <a:r>
              <a:rPr lang="da-DK" dirty="0" err="1"/>
              <a:t>eum</a:t>
            </a:r>
            <a:r>
              <a:rPr lang="da-DK" dirty="0"/>
              <a:t> </a:t>
            </a:r>
            <a:r>
              <a:rPr lang="da-DK" dirty="0" err="1"/>
              <a:t>iriure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in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endParaRPr lang="da-DK" dirty="0"/>
          </a:p>
        </p:txBody>
      </p:sp>
      <p:pic>
        <p:nvPicPr>
          <p:cNvPr id="7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8789988" cy="4100071"/>
          </a:xfrm>
          <a:prstGeom prst="rect">
            <a:avLst/>
          </a:prstGeom>
        </p:spPr>
        <p:txBody>
          <a:bodyPr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4735" y="2234152"/>
            <a:ext cx="4332105" cy="442237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52497" y="2234152"/>
            <a:ext cx="4292227" cy="442237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4735" y="2205353"/>
            <a:ext cx="4333832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54735" y="2900503"/>
            <a:ext cx="4333831" cy="375602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49047" y="2205353"/>
            <a:ext cx="4295678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49047" y="2900503"/>
            <a:ext cx="4295678" cy="375602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8180" y="5216207"/>
            <a:ext cx="5963603" cy="615803"/>
          </a:xfrm>
          <a:prstGeom prst="rect">
            <a:avLst/>
          </a:prstGeom>
        </p:spPr>
        <p:txBody>
          <a:bodyPr lIns="99377" tIns="49688" rIns="99377" bIns="49688" anchor="b"/>
          <a:lstStyle>
            <a:lvl1pPr algn="l">
              <a:defRPr sz="2600" b="1">
                <a:solidFill>
                  <a:srgbClr val="9F1132"/>
                </a:solidFill>
              </a:defRPr>
            </a:lvl1pPr>
          </a:lstStyle>
          <a:p>
            <a:r>
              <a:rPr lang="en-US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8180" y="810705"/>
            <a:ext cx="5963603" cy="4326155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3500"/>
            </a:lvl1pPr>
            <a:lvl2pPr marL="496885" indent="0">
              <a:buNone/>
              <a:defRPr sz="3000"/>
            </a:lvl2pPr>
            <a:lvl3pPr marL="993770" indent="0">
              <a:buNone/>
              <a:defRPr sz="2600"/>
            </a:lvl3pPr>
            <a:lvl4pPr marL="1490655" indent="0">
              <a:buNone/>
              <a:defRPr sz="2200"/>
            </a:lvl4pPr>
            <a:lvl5pPr marL="1987540" indent="0">
              <a:buNone/>
              <a:defRPr sz="2200"/>
            </a:lvl5pPr>
            <a:lvl6pPr marL="2484425" indent="0">
              <a:buNone/>
              <a:defRPr sz="2200"/>
            </a:lvl6pPr>
            <a:lvl7pPr marL="2981310" indent="0">
              <a:buNone/>
              <a:defRPr sz="2200"/>
            </a:lvl7pPr>
            <a:lvl8pPr marL="3478195" indent="0">
              <a:buNone/>
              <a:defRPr sz="2200"/>
            </a:lvl8pPr>
            <a:lvl9pPr marL="3975080" indent="0">
              <a:buNone/>
              <a:defRPr sz="2200"/>
            </a:lvl9pPr>
          </a:lstStyle>
          <a:p>
            <a:r>
              <a:rPr lang="en-US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8180" y="5832010"/>
            <a:ext cx="5963603" cy="874542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2000"/>
            </a:lvl1pPr>
            <a:lvl2pPr marL="496885" indent="0">
              <a:buNone/>
              <a:defRPr sz="1300"/>
            </a:lvl2pPr>
            <a:lvl3pPr marL="993770" indent="0">
              <a:buNone/>
              <a:defRPr sz="1100"/>
            </a:lvl3pPr>
            <a:lvl4pPr marL="1490655" indent="0">
              <a:buNone/>
              <a:defRPr sz="1000"/>
            </a:lvl4pPr>
            <a:lvl5pPr marL="1987540" indent="0">
              <a:buNone/>
              <a:defRPr sz="1000"/>
            </a:lvl5pPr>
            <a:lvl6pPr marL="2484425" indent="0">
              <a:buNone/>
              <a:defRPr sz="1000"/>
            </a:lvl6pPr>
            <a:lvl7pPr marL="2981310" indent="0">
              <a:buNone/>
              <a:defRPr sz="1000"/>
            </a:lvl7pPr>
            <a:lvl8pPr marL="3478195" indent="0">
              <a:buNone/>
              <a:defRPr sz="1000"/>
            </a:lvl8pPr>
            <a:lvl9pPr marL="3975080" indent="0">
              <a:buNone/>
              <a:defRPr sz="1000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ch\Dropbox\cphbusiness\Grafik\Students\Cphbusiness_Students_logo\RGB\PNG\Cphbusiness_Students_RG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72" y="322515"/>
            <a:ext cx="1256598" cy="3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54736" y="1986558"/>
            <a:ext cx="8789988" cy="1242418"/>
          </a:xfrm>
        </p:spPr>
        <p:txBody>
          <a:bodyPr/>
          <a:lstStyle/>
          <a:p>
            <a:r>
              <a:rPr lang="en-GB" dirty="0" smtClean="0"/>
              <a:t>22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  <a:r>
              <a:rPr lang="en-GB" dirty="0"/>
              <a:t>Board meeting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74674" y="2650683"/>
            <a:ext cx="878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163B"/>
                </a:solidFill>
                <a:latin typeface="Verdana"/>
                <a:cs typeface="Verdana"/>
              </a:rPr>
              <a:t>8 March</a:t>
            </a:r>
            <a:r>
              <a:rPr lang="da-DK" dirty="0" smtClean="0">
                <a:solidFill>
                  <a:srgbClr val="00163B"/>
                </a:solidFill>
                <a:latin typeface="Verdana"/>
                <a:cs typeface="Verdana"/>
              </a:rPr>
              <a:t> 2017</a:t>
            </a:r>
            <a:endParaRPr lang="da-DK" dirty="0">
              <a:solidFill>
                <a:srgbClr val="00163B"/>
              </a:solidFill>
              <a:latin typeface="Verdana"/>
              <a:cs typeface="Verdana"/>
            </a:endParaRPr>
          </a:p>
        </p:txBody>
      </p:sp>
      <p:cxnSp>
        <p:nvCxnSpPr>
          <p:cNvPr id="7" name="Lige forbindelse 6"/>
          <p:cNvCxnSpPr/>
          <p:nvPr/>
        </p:nvCxnSpPr>
        <p:spPr>
          <a:xfrm>
            <a:off x="292100" y="381000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271302" y="381000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0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0" y="7102849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42384"/>
          <a:stretch/>
        </p:blipFill>
        <p:spPr bwMode="auto">
          <a:xfrm>
            <a:off x="1" y="4153869"/>
            <a:ext cx="9939336" cy="293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568177"/>
            <a:ext cx="9107424" cy="674588"/>
          </a:xfrm>
        </p:spPr>
        <p:txBody>
          <a:bodyPr/>
          <a:lstStyle/>
          <a:p>
            <a:r>
              <a:rPr lang="da-DK" dirty="0"/>
              <a:t>5</a:t>
            </a:r>
            <a:r>
              <a:rPr lang="da-DK" dirty="0" smtClean="0"/>
              <a:t>. </a:t>
            </a:r>
            <a:r>
              <a:rPr lang="da-DK" dirty="0" err="1" smtClean="0"/>
              <a:t>Strategy</a:t>
            </a:r>
            <a:r>
              <a:rPr lang="da-DK" dirty="0" smtClean="0"/>
              <a:t>: Ambition and purpose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1394210"/>
            <a:ext cx="92356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50D24"/>
              </a:buClr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do this we </a:t>
            </a: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a clear scope 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of:</a:t>
            </a:r>
          </a:p>
          <a:p>
            <a:pPr marL="1011235" lvl="1" indent="-514350">
              <a:buClr>
                <a:srgbClr val="750D24"/>
              </a:buClr>
              <a:buFont typeface="+mj-lt"/>
              <a:buAutoNum type="arabicPeriod"/>
            </a:pPr>
            <a:endParaRPr lang="en-GB" sz="3200" dirty="0" smtClean="0">
              <a:solidFill>
                <a:srgbClr val="0016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11235" lvl="1" indent="-514350">
              <a:buClr>
                <a:srgbClr val="750D24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student organisation’s </a:t>
            </a: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tasks</a:t>
            </a:r>
          </a:p>
          <a:p>
            <a:pPr marL="1011235" lvl="1" indent="-514350">
              <a:buClr>
                <a:srgbClr val="750D24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extent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each task</a:t>
            </a:r>
          </a:p>
          <a:p>
            <a:pPr marL="1011235" lvl="1" indent="-514350">
              <a:buClr>
                <a:srgbClr val="750D24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expectations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each volunteer</a:t>
            </a:r>
            <a:endParaRPr lang="en-GB" sz="3200" dirty="0">
              <a:solidFill>
                <a:srgbClr val="0016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750D24"/>
              </a:buClr>
            </a:pPr>
            <a:endParaRPr lang="en-GB" sz="3200" dirty="0" smtClean="0">
              <a:solidFill>
                <a:srgbClr val="0016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750D24"/>
              </a:buClr>
            </a:pP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volunteer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should be able to:</a:t>
            </a:r>
          </a:p>
          <a:p>
            <a:pPr marL="1011235" lvl="1" indent="-514350">
              <a:buClr>
                <a:srgbClr val="750D24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with well-defined and clear tasks</a:t>
            </a:r>
          </a:p>
          <a:p>
            <a:pPr marL="1011235" lvl="1" indent="-514350">
              <a:buClr>
                <a:srgbClr val="750D24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their skills without being too stressed</a:t>
            </a:r>
          </a:p>
          <a:p>
            <a:pPr>
              <a:buClr>
                <a:srgbClr val="750D24"/>
              </a:buClr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011235" lvl="1" indent="-514350">
              <a:buClr>
                <a:srgbClr val="750D24"/>
              </a:buClr>
              <a:buFont typeface="+mj-lt"/>
              <a:buAutoNum type="arabicPeriod"/>
            </a:pPr>
            <a:endParaRPr lang="en-GB" sz="3200" dirty="0" smtClean="0">
              <a:solidFill>
                <a:srgbClr val="0016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482" y="1394210"/>
            <a:ext cx="4828166" cy="482816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568177"/>
            <a:ext cx="9107424" cy="674588"/>
          </a:xfrm>
        </p:spPr>
        <p:txBody>
          <a:bodyPr/>
          <a:lstStyle/>
          <a:p>
            <a:r>
              <a:rPr lang="da-DK" dirty="0"/>
              <a:t>5</a:t>
            </a:r>
            <a:r>
              <a:rPr lang="da-DK" dirty="0" smtClean="0"/>
              <a:t>. </a:t>
            </a:r>
            <a:r>
              <a:rPr lang="da-DK" dirty="0" err="1" smtClean="0"/>
              <a:t>Strategy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1394210"/>
            <a:ext cx="9235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50D24"/>
              </a:buClr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time to draw! </a:t>
            </a:r>
          </a:p>
          <a:p>
            <a:pPr marL="1011235" lvl="1" indent="-514350">
              <a:buClr>
                <a:srgbClr val="750D24"/>
              </a:buClr>
              <a:buFont typeface="+mj-lt"/>
              <a:buAutoNum type="arabicPeriod"/>
            </a:pPr>
            <a:endParaRPr lang="en-GB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568177"/>
            <a:ext cx="9107424" cy="674588"/>
          </a:xfrm>
        </p:spPr>
        <p:txBody>
          <a:bodyPr/>
          <a:lstStyle/>
          <a:p>
            <a:r>
              <a:rPr lang="da-DK" dirty="0"/>
              <a:t>5</a:t>
            </a:r>
            <a:r>
              <a:rPr lang="da-DK" dirty="0" smtClean="0"/>
              <a:t>. </a:t>
            </a:r>
            <a:r>
              <a:rPr lang="da-DK" dirty="0" err="1" smtClean="0"/>
              <a:t>Strategy</a:t>
            </a:r>
            <a:r>
              <a:rPr lang="da-DK" dirty="0" smtClean="0"/>
              <a:t> </a:t>
            </a:r>
            <a:r>
              <a:rPr lang="da-DK" dirty="0" err="1" smtClean="0"/>
              <a:t>draft</a:t>
            </a:r>
            <a:r>
              <a:rPr lang="da-DK" dirty="0"/>
              <a:t>		</a:t>
            </a:r>
            <a:r>
              <a:rPr lang="da-DK" dirty="0" smtClean="0"/>
              <a:t>	</a:t>
            </a:r>
            <a:r>
              <a:rPr lang="en-GB" dirty="0" smtClean="0"/>
              <a:t>		</a:t>
            </a:r>
            <a:r>
              <a:rPr lang="en-GB" sz="2800" dirty="0" smtClean="0"/>
              <a:t>/Charlotte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1394210"/>
            <a:ext cx="923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50D24"/>
              </a:buClr>
            </a:pPr>
            <a:r>
              <a:rPr lang="en-GB" sz="36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plan: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09" y="2282403"/>
            <a:ext cx="6154451" cy="45305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56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568177"/>
            <a:ext cx="9107424" cy="674588"/>
          </a:xfrm>
        </p:spPr>
        <p:txBody>
          <a:bodyPr/>
          <a:lstStyle/>
          <a:p>
            <a:r>
              <a:rPr lang="da-DK" dirty="0"/>
              <a:t>5</a:t>
            </a:r>
            <a:r>
              <a:rPr lang="da-DK" dirty="0" smtClean="0"/>
              <a:t>. </a:t>
            </a:r>
            <a:r>
              <a:rPr lang="da-DK" dirty="0" err="1" smtClean="0"/>
              <a:t>Strategy</a:t>
            </a:r>
            <a:r>
              <a:rPr lang="da-DK" dirty="0" smtClean="0"/>
              <a:t>: Motivation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1394210"/>
            <a:ext cx="92356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Benefits: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social environment</a:t>
            </a: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Broaden network</a:t>
            </a: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kills development</a:t>
            </a: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elevant business experience for the resume</a:t>
            </a:r>
          </a:p>
          <a:p>
            <a:pPr marL="457200" indent="-457200">
              <a:buClr>
                <a:srgbClr val="750D24"/>
              </a:buClr>
              <a:buFont typeface="Wingdings" charset="2"/>
              <a:buChar char="§"/>
            </a:pPr>
            <a:endParaRPr lang="en-GB" sz="3200" b="1" dirty="0" smtClean="0">
              <a:solidFill>
                <a:srgbClr val="0016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Credits: </a:t>
            </a:r>
          </a:p>
          <a:p>
            <a:pPr marL="1011235" lvl="1" indent="-514350">
              <a:buClr>
                <a:srgbClr val="750D24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Diploma</a:t>
            </a:r>
          </a:p>
          <a:p>
            <a:pPr marL="1011235" lvl="1" indent="-514350">
              <a:buClr>
                <a:srgbClr val="750D24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</a:t>
            </a:r>
          </a:p>
          <a:p>
            <a:pPr marL="1011235" lvl="1" indent="-514350">
              <a:buClr>
                <a:srgbClr val="750D24"/>
              </a:buClr>
              <a:buFont typeface="+mj-lt"/>
              <a:buAutoNum type="arabicPeriod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Honours on graduation diploma  </a:t>
            </a:r>
          </a:p>
          <a:p>
            <a:pPr>
              <a:buClr>
                <a:srgbClr val="750D24"/>
              </a:buClr>
            </a:pPr>
            <a:endParaRPr lang="en-GB" sz="3200" dirty="0">
              <a:solidFill>
                <a:srgbClr val="0016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568177"/>
            <a:ext cx="9107424" cy="674588"/>
          </a:xfrm>
        </p:spPr>
        <p:txBody>
          <a:bodyPr/>
          <a:lstStyle/>
          <a:p>
            <a:r>
              <a:rPr lang="da-DK" dirty="0"/>
              <a:t>5</a:t>
            </a:r>
            <a:r>
              <a:rPr lang="da-DK" dirty="0" smtClean="0"/>
              <a:t>. </a:t>
            </a:r>
            <a:r>
              <a:rPr lang="da-DK" dirty="0" err="1" smtClean="0"/>
              <a:t>Strategy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1394210"/>
            <a:ext cx="92356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Feedback?</a:t>
            </a:r>
          </a:p>
          <a:p>
            <a:pPr marL="457200" indent="-457200">
              <a:buClr>
                <a:srgbClr val="750D24"/>
              </a:buClr>
              <a:buFont typeface="Wingdings" charset="2"/>
              <a:buChar char="§"/>
            </a:pPr>
            <a:endParaRPr lang="en-GB" sz="3200" b="1" dirty="0" smtClean="0">
              <a:solidFill>
                <a:srgbClr val="0016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Vote:</a:t>
            </a: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Approval for continue the work</a:t>
            </a:r>
          </a:p>
          <a:p>
            <a:pPr>
              <a:buClr>
                <a:srgbClr val="750D24"/>
              </a:buClr>
            </a:pPr>
            <a:endParaRPr lang="en-GB" sz="3200" dirty="0">
              <a:solidFill>
                <a:srgbClr val="0016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568177"/>
            <a:ext cx="9107424" cy="674588"/>
          </a:xfrm>
        </p:spPr>
        <p:txBody>
          <a:bodyPr/>
          <a:lstStyle/>
          <a:p>
            <a:r>
              <a:rPr lang="da-DK" dirty="0"/>
              <a:t>5</a:t>
            </a:r>
            <a:r>
              <a:rPr lang="da-DK" dirty="0" smtClean="0"/>
              <a:t>. </a:t>
            </a:r>
            <a:r>
              <a:rPr lang="da-DK" dirty="0" err="1" smtClean="0"/>
              <a:t>Strategy</a:t>
            </a:r>
            <a:r>
              <a:rPr lang="da-DK" dirty="0" smtClean="0"/>
              <a:t>: </a:t>
            </a:r>
            <a:r>
              <a:rPr lang="da-DK" dirty="0" err="1" smtClean="0"/>
              <a:t>Next</a:t>
            </a:r>
            <a:r>
              <a:rPr lang="da-DK" dirty="0" smtClean="0"/>
              <a:t> step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1394210"/>
            <a:ext cx="92356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 the strategy work</a:t>
            </a: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 workflow</a:t>
            </a: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manuals</a:t>
            </a:r>
          </a:p>
          <a:p>
            <a:pPr marL="457200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group:</a:t>
            </a: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Who? </a:t>
            </a:r>
          </a:p>
          <a:p>
            <a:pPr>
              <a:buClr>
                <a:srgbClr val="750D24"/>
              </a:buClr>
            </a:pPr>
            <a:endParaRPr lang="en-GB" sz="3200" dirty="0">
              <a:solidFill>
                <a:srgbClr val="0016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9107424" cy="748590"/>
          </a:xfrm>
        </p:spPr>
        <p:txBody>
          <a:bodyPr/>
          <a:lstStyle/>
          <a:p>
            <a:r>
              <a:rPr lang="da-DK" dirty="0"/>
              <a:t>6</a:t>
            </a:r>
            <a:r>
              <a:rPr lang="da-DK" dirty="0" smtClean="0"/>
              <a:t>. Active </a:t>
            </a:r>
            <a:r>
              <a:rPr lang="da-DK" dirty="0" err="1" smtClean="0"/>
              <a:t>Members</a:t>
            </a:r>
            <a:r>
              <a:rPr lang="da-DK" dirty="0" smtClean="0"/>
              <a:t> Day	</a:t>
            </a:r>
            <a:r>
              <a:rPr lang="da-DK" dirty="0"/>
              <a:t>	</a:t>
            </a:r>
            <a:r>
              <a:rPr lang="en-GB" sz="2800" dirty="0" smtClean="0"/>
              <a:t>/Charlotte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1583096"/>
            <a:ext cx="9107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Wednesday</a:t>
            </a:r>
            <a:r>
              <a:rPr lang="da-DK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29 March 2017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16:00 </a:t>
            </a:r>
            <a:r>
              <a:rPr lang="mr-IN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21:00 </a:t>
            </a:r>
          </a:p>
          <a:p>
            <a:pPr marL="839785" lvl="2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2800" b="1" dirty="0">
                <a:solidFill>
                  <a:srgbClr val="FBB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 at 16:30?</a:t>
            </a: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da-DK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HK,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Weidekampsgade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8, 2300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Kbh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S.</a:t>
            </a: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endParaRPr lang="da-DK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51" y="3452143"/>
            <a:ext cx="5221995" cy="34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9107424" cy="748590"/>
          </a:xfrm>
        </p:spPr>
        <p:txBody>
          <a:bodyPr/>
          <a:lstStyle/>
          <a:p>
            <a:r>
              <a:rPr lang="da-DK" dirty="0"/>
              <a:t>6</a:t>
            </a:r>
            <a:r>
              <a:rPr lang="da-DK" dirty="0" smtClean="0"/>
              <a:t>. Active </a:t>
            </a:r>
            <a:r>
              <a:rPr lang="da-DK" dirty="0" err="1" smtClean="0"/>
              <a:t>Members</a:t>
            </a:r>
            <a:r>
              <a:rPr lang="da-DK" dirty="0" smtClean="0"/>
              <a:t> Day	</a:t>
            </a:r>
            <a:r>
              <a:rPr lang="da-DK" dirty="0"/>
              <a:t>	</a:t>
            </a:r>
            <a:r>
              <a:rPr lang="en-GB" sz="2800" dirty="0" smtClean="0"/>
              <a:t>/Charlotte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1583096"/>
            <a:ext cx="9107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50D24"/>
              </a:buClr>
            </a:pPr>
            <a:r>
              <a:rPr lang="da-DK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Programme:</a:t>
            </a:r>
          </a:p>
          <a:p>
            <a:pPr marL="1239835" lvl="1" indent="-742950">
              <a:buClr>
                <a:srgbClr val="750D24"/>
              </a:buClr>
              <a:buFont typeface="+mj-lt"/>
              <a:buAutoNum type="arabicPeriod"/>
            </a:pP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mr-IN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 min)</a:t>
            </a:r>
          </a:p>
          <a:p>
            <a:pPr marL="1239835" lvl="1" indent="-742950">
              <a:buClr>
                <a:srgbClr val="750D24"/>
              </a:buClr>
              <a:buFont typeface="+mj-lt"/>
              <a:buAutoNum type="arabicPeriod"/>
            </a:pP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(30 min)</a:t>
            </a:r>
          </a:p>
          <a:p>
            <a:pPr marL="1239835" lvl="1" indent="-742950">
              <a:buClr>
                <a:srgbClr val="750D24"/>
              </a:buClr>
              <a:buFont typeface="+mj-lt"/>
              <a:buAutoNum type="arabicPeriod"/>
            </a:pP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manuals (</a:t>
            </a:r>
            <a:r>
              <a:rPr lang="da-DK" sz="2800" b="1" dirty="0" smtClean="0">
                <a:solidFill>
                  <a:srgbClr val="FBB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or 45 min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239835" lvl="1" indent="-742950">
              <a:buClr>
                <a:srgbClr val="750D24"/>
              </a:buClr>
              <a:buFont typeface="+mj-lt"/>
              <a:buAutoNum type="arabicPeriod"/>
            </a:pPr>
            <a:r>
              <a:rPr lang="da-DK" sz="2800" dirty="0" err="1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Dinner</a:t>
            </a:r>
            <a:r>
              <a:rPr lang="da-DK" sz="2800" dirty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(30 min)</a:t>
            </a:r>
          </a:p>
          <a:p>
            <a:pPr marL="1239835" lvl="1" indent="-742950">
              <a:buClr>
                <a:srgbClr val="750D24"/>
              </a:buClr>
              <a:buFont typeface="+mj-lt"/>
              <a:buAutoNum type="arabicPeriod"/>
            </a:pPr>
            <a:r>
              <a:rPr lang="da-DK" sz="2800" b="1" dirty="0" smtClean="0">
                <a:solidFill>
                  <a:srgbClr val="FBB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- </a:t>
            </a:r>
            <a:r>
              <a:rPr lang="da-DK" sz="2800" b="1" dirty="0" err="1" smtClean="0">
                <a:solidFill>
                  <a:srgbClr val="FBB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</a:t>
            </a:r>
            <a:r>
              <a:rPr lang="da-DK" sz="2800" b="1" dirty="0" smtClean="0">
                <a:solidFill>
                  <a:srgbClr val="FBB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?? </a:t>
            </a:r>
            <a:r>
              <a:rPr lang="da-DK" sz="28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(60 min)</a:t>
            </a:r>
          </a:p>
          <a:p>
            <a:pPr marL="1239835" lvl="1" indent="-742950">
              <a:buClr>
                <a:srgbClr val="750D24"/>
              </a:buClr>
              <a:buFont typeface="+mj-lt"/>
              <a:buAutoNum type="arabicPeriod"/>
            </a:pP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Trello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(45 min)</a:t>
            </a:r>
          </a:p>
          <a:p>
            <a:pPr marL="1239835" lvl="1" indent="-742950">
              <a:buClr>
                <a:srgbClr val="750D24"/>
              </a:buClr>
              <a:buFont typeface="+mj-lt"/>
              <a:buAutoNum type="arabicPeriod"/>
            </a:pP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identity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(15 min) </a:t>
            </a:r>
          </a:p>
          <a:p>
            <a:pPr marL="1239835" lvl="1" indent="-742950">
              <a:buClr>
                <a:srgbClr val="750D24"/>
              </a:buClr>
              <a:buFont typeface="+mj-lt"/>
              <a:buAutoNum type="arabicPeriod"/>
            </a:pP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and </a:t>
            </a:r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oodbye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(15 min)</a:t>
            </a:r>
            <a:endParaRPr lang="da-DK" sz="2800" b="1" dirty="0" smtClean="0">
              <a:solidFill>
                <a:srgbClr val="FBB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endParaRPr lang="da-DK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9107424" cy="1242418"/>
          </a:xfrm>
        </p:spPr>
        <p:txBody>
          <a:bodyPr/>
          <a:lstStyle/>
          <a:p>
            <a:r>
              <a:rPr lang="da-DK" dirty="0"/>
              <a:t>7</a:t>
            </a:r>
            <a:r>
              <a:rPr lang="da-DK" dirty="0" smtClean="0"/>
              <a:t>. Financial situation	</a:t>
            </a:r>
            <a:r>
              <a:rPr lang="da-DK" dirty="0"/>
              <a:t>				</a:t>
            </a:r>
            <a:r>
              <a:rPr lang="en-GB" dirty="0" smtClean="0"/>
              <a:t> 														</a:t>
            </a:r>
            <a:r>
              <a:rPr lang="en-GB" sz="2800" dirty="0" smtClean="0"/>
              <a:t>/Finance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288177"/>
            <a:ext cx="91074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Balance: </a:t>
            </a:r>
            <a:r>
              <a:rPr lang="da-DK" sz="3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+ 53.019,31 DKK</a:t>
            </a: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endParaRPr lang="da-DK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50.000 DKK grant from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Cphbusiness</a:t>
            </a: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been</a:t>
            </a: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given.</a:t>
            </a: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endParaRPr lang="da-DK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budgets looks fine</a:t>
            </a: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da-DK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step: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Let Finance know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expenses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paid</a:t>
            </a: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9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9107424" cy="1242418"/>
          </a:xfrm>
        </p:spPr>
        <p:txBody>
          <a:bodyPr/>
          <a:lstStyle/>
          <a:p>
            <a:r>
              <a:rPr lang="da-DK" dirty="0"/>
              <a:t>8</a:t>
            </a:r>
            <a:r>
              <a:rPr lang="da-DK" dirty="0" smtClean="0"/>
              <a:t>. Status	</a:t>
            </a:r>
            <a:r>
              <a:rPr lang="da-DK" dirty="0"/>
              <a:t>				</a:t>
            </a:r>
            <a:r>
              <a:rPr lang="en-GB" dirty="0" smtClean="0"/>
              <a:t> 																							</a:t>
            </a:r>
            <a:r>
              <a:rPr lang="en-GB" sz="2800" dirty="0" smtClean="0"/>
              <a:t>/HR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288177"/>
            <a:ext cx="9107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Martina: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Applicant</a:t>
            </a: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Vice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</a:t>
            </a:r>
            <a:endParaRPr lang="da-DK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endParaRPr lang="da-DK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Alternative: Thomas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</a:t>
            </a: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Cambridge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semester and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</a:t>
            </a: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</a:t>
            </a: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Vice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</a:t>
            </a:r>
            <a:endParaRPr lang="da-DK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endParaRPr lang="da-DK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applicants</a:t>
            </a: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secretary</a:t>
            </a: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position </a:t>
            </a:r>
            <a:endParaRPr lang="da-DK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495485"/>
            <a:ext cx="9384602" cy="54604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Approval of the agenda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Approval of the minutes from the last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Board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Advisory Board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Strategy draft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Active Members Day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Financial situation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Status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GB" sz="2400" dirty="0" smtClean="0">
                <a:solidFill>
                  <a:schemeClr val="tx1"/>
                </a:solidFill>
              </a:rPr>
              <a:t> HR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Status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GB" sz="2400" dirty="0" smtClean="0">
                <a:solidFill>
                  <a:schemeClr val="tx1"/>
                </a:solidFill>
              </a:rPr>
              <a:t> Event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Status </a:t>
            </a:r>
            <a:r>
              <a:rPr lang="mr-IN" sz="2400" dirty="0" smtClean="0">
                <a:solidFill>
                  <a:schemeClr val="tx1"/>
                </a:solidFill>
              </a:rPr>
              <a:t>–</a:t>
            </a:r>
            <a:r>
              <a:rPr lang="en-GB" sz="2400" dirty="0" smtClean="0">
                <a:solidFill>
                  <a:schemeClr val="tx1"/>
                </a:solidFill>
              </a:rPr>
              <a:t>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Other </a:t>
            </a:r>
            <a:r>
              <a:rPr lang="en-GB" sz="2400" dirty="0">
                <a:solidFill>
                  <a:schemeClr val="tx1"/>
                </a:solidFill>
              </a:rPr>
              <a:t>topics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Next meeting</a:t>
            </a:r>
          </a:p>
          <a:p>
            <a:endParaRPr lang="da-DK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275388" y="297435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254590" y="297435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3175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11531" y="7116364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</a:p>
        </p:txBody>
      </p:sp>
    </p:spTree>
    <p:extLst>
      <p:ext uri="{BB962C8B-B14F-4D97-AF65-F5344CB8AC3E}">
        <p14:creationId xmlns:p14="http://schemas.microsoft.com/office/powerpoint/2010/main" val="1077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9107424" cy="1242418"/>
          </a:xfrm>
        </p:spPr>
        <p:txBody>
          <a:bodyPr/>
          <a:lstStyle/>
          <a:p>
            <a:r>
              <a:rPr lang="da-DK" dirty="0"/>
              <a:t>9</a:t>
            </a:r>
            <a:r>
              <a:rPr lang="da-DK" dirty="0" smtClean="0"/>
              <a:t>. Status	</a:t>
            </a:r>
            <a:r>
              <a:rPr lang="da-DK" dirty="0"/>
              <a:t>				</a:t>
            </a:r>
            <a:r>
              <a:rPr lang="en-GB" dirty="0" smtClean="0"/>
              <a:t> 																						</a:t>
            </a:r>
            <a:r>
              <a:rPr lang="en-GB" sz="2800" dirty="0" smtClean="0"/>
              <a:t>/Event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288177"/>
            <a:ext cx="91074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Semester party</a:t>
            </a: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</a:t>
            </a: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endParaRPr lang="da-DK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da-DK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events</a:t>
            </a:r>
          </a:p>
        </p:txBody>
      </p:sp>
    </p:spTree>
    <p:extLst>
      <p:ext uri="{BB962C8B-B14F-4D97-AF65-F5344CB8AC3E}">
        <p14:creationId xmlns:p14="http://schemas.microsoft.com/office/powerpoint/2010/main" val="15177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9107424" cy="1242418"/>
          </a:xfrm>
        </p:spPr>
        <p:txBody>
          <a:bodyPr/>
          <a:lstStyle/>
          <a:p>
            <a:r>
              <a:rPr lang="da-DK" dirty="0" smtClean="0"/>
              <a:t>10</a:t>
            </a:r>
            <a:r>
              <a:rPr lang="da-DK" dirty="0" smtClean="0"/>
              <a:t>. Status	</a:t>
            </a:r>
            <a:r>
              <a:rPr lang="da-DK" dirty="0"/>
              <a:t>				</a:t>
            </a:r>
            <a:r>
              <a:rPr lang="en-GB" dirty="0" smtClean="0"/>
              <a:t> 																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sz="2800" dirty="0" smtClean="0"/>
              <a:t>/Communication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288177"/>
            <a:ext cx="910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750D24"/>
              </a:buClr>
              <a:buFont typeface="Wingdings" charset="2"/>
              <a:buChar char="§"/>
            </a:pPr>
            <a:r>
              <a:rPr lang="lv-LV" sz="36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10 </a:t>
            </a:r>
            <a:r>
              <a:rPr lang="lv-LV" sz="36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active</a:t>
            </a:r>
            <a:r>
              <a:rPr lang="lv-LV" sz="36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36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members</a:t>
            </a:r>
            <a:r>
              <a:rPr lang="lv-LV" sz="36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, 2 </a:t>
            </a:r>
            <a:r>
              <a:rPr lang="lv-LV" sz="36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on</a:t>
            </a:r>
            <a:r>
              <a:rPr lang="lv-LV" sz="36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36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hold</a:t>
            </a:r>
            <a:endParaRPr lang="en-US" sz="3600" dirty="0" smtClean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571500" indent="-571500">
              <a:buClr>
                <a:srgbClr val="750D24"/>
              </a:buClr>
              <a:buFont typeface="Wingdings" charset="2"/>
              <a:buChar char="§"/>
            </a:pPr>
            <a:r>
              <a:rPr lang="lv-LV" sz="36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New</a:t>
            </a:r>
            <a:r>
              <a:rPr lang="lv-LV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36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structure</a:t>
            </a:r>
            <a:r>
              <a:rPr lang="en-US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lv-LV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Project </a:t>
            </a:r>
            <a:r>
              <a:rPr lang="lv-LV" sz="36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based</a:t>
            </a:r>
            <a:endParaRPr lang="en-US" sz="3600" dirty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" y="3718052"/>
            <a:ext cx="9419789" cy="30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9107424" cy="1242418"/>
          </a:xfrm>
        </p:spPr>
        <p:txBody>
          <a:bodyPr/>
          <a:lstStyle/>
          <a:p>
            <a:r>
              <a:rPr lang="da-DK" dirty="0" smtClean="0"/>
              <a:t>10</a:t>
            </a:r>
            <a:r>
              <a:rPr lang="da-DK" dirty="0" smtClean="0"/>
              <a:t>. Status	</a:t>
            </a:r>
            <a:r>
              <a:rPr lang="da-DK" dirty="0"/>
              <a:t>				</a:t>
            </a:r>
            <a:r>
              <a:rPr lang="en-GB" dirty="0" smtClean="0"/>
              <a:t> 																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sz="2800" dirty="0" smtClean="0"/>
              <a:t>/Communication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288177"/>
            <a:ext cx="9107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50D24"/>
              </a:buClr>
            </a:pPr>
            <a:r>
              <a:rPr lang="da-DK" sz="3600" b="1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Current</a:t>
            </a:r>
            <a:r>
              <a:rPr lang="da-DK" sz="3600" b="1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a-DK" sz="3600" b="1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projects</a:t>
            </a:r>
            <a:r>
              <a:rPr lang="da-DK" sz="3600" b="1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:</a:t>
            </a:r>
          </a:p>
          <a:p>
            <a:pPr marL="1068385" lvl="1" indent="-5715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Semester party</a:t>
            </a:r>
          </a:p>
          <a:p>
            <a:pPr marL="1068385" lvl="1" indent="-5715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Movie </a:t>
            </a:r>
            <a:r>
              <a:rPr lang="da-DK" sz="36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Night</a:t>
            </a:r>
            <a:endParaRPr lang="da-DK" sz="3600" dirty="0" smtClean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068385" lvl="1" indent="-5715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Roskilde Festival</a:t>
            </a:r>
          </a:p>
          <a:p>
            <a:pPr marL="1068385" lvl="1" indent="-5715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Friday bar</a:t>
            </a:r>
          </a:p>
          <a:p>
            <a:pPr marL="1068385" lvl="1" indent="-5715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HR</a:t>
            </a:r>
            <a:endParaRPr lang="en-US" sz="3600" dirty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9107424" cy="1242418"/>
          </a:xfrm>
        </p:spPr>
        <p:txBody>
          <a:bodyPr/>
          <a:lstStyle/>
          <a:p>
            <a:r>
              <a:rPr lang="da-DK" dirty="0" smtClean="0"/>
              <a:t>10</a:t>
            </a:r>
            <a:r>
              <a:rPr lang="da-DK" dirty="0" smtClean="0"/>
              <a:t>. Status	</a:t>
            </a:r>
            <a:r>
              <a:rPr lang="da-DK" dirty="0"/>
              <a:t>				</a:t>
            </a:r>
            <a:r>
              <a:rPr lang="en-GB" dirty="0" smtClean="0"/>
              <a:t> 																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sz="2800" dirty="0" smtClean="0"/>
              <a:t>/Communication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288177"/>
            <a:ext cx="9107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50D24"/>
              </a:buClr>
            </a:pPr>
            <a:r>
              <a:rPr lang="da-DK" sz="3600" b="1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Other</a:t>
            </a:r>
            <a:r>
              <a:rPr lang="da-DK" sz="3600" b="1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:</a:t>
            </a:r>
          </a:p>
          <a:p>
            <a:pPr marL="1068385" lvl="1" indent="-5715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Social media managers</a:t>
            </a:r>
          </a:p>
          <a:p>
            <a:pPr marL="1068385" lvl="1" indent="-5715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Photo bank</a:t>
            </a:r>
          </a:p>
          <a:p>
            <a:pPr marL="1068385" lvl="1" indent="-5715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New design manual</a:t>
            </a:r>
          </a:p>
          <a:p>
            <a:pPr marL="1068385" lvl="1" indent="-5715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Knowledge pool</a:t>
            </a:r>
          </a:p>
          <a:p>
            <a:pPr marL="1068385" lvl="1" indent="-571500">
              <a:buClr>
                <a:srgbClr val="750D24"/>
              </a:buClr>
              <a:buFont typeface="Wingdings" charset="2"/>
              <a:buChar char="§"/>
            </a:pPr>
            <a:r>
              <a:rPr lang="da-DK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Web</a:t>
            </a:r>
            <a:endParaRPr lang="en-US" sz="3600" dirty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9107424" cy="1242418"/>
          </a:xfrm>
        </p:spPr>
        <p:txBody>
          <a:bodyPr/>
          <a:lstStyle/>
          <a:p>
            <a:r>
              <a:rPr lang="da-DK" dirty="0" smtClean="0"/>
              <a:t>10</a:t>
            </a:r>
            <a:r>
              <a:rPr lang="da-DK" dirty="0" smtClean="0"/>
              <a:t>. Status	</a:t>
            </a:r>
            <a:r>
              <a:rPr lang="da-DK" dirty="0"/>
              <a:t>				</a:t>
            </a:r>
            <a:r>
              <a:rPr lang="en-GB" dirty="0" smtClean="0"/>
              <a:t> 																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sz="2800" dirty="0" smtClean="0"/>
              <a:t>/Communication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178007"/>
            <a:ext cx="910742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1800"/>
              </a:spcBef>
              <a:buClr>
                <a:srgbClr val="990000"/>
              </a:buClr>
              <a:buSzPct val="100000"/>
            </a:pPr>
            <a:r>
              <a:rPr lang="lv-LV" sz="3600" b="1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Issues</a:t>
            </a:r>
            <a:r>
              <a:rPr lang="lv-LV" sz="3600" b="1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3600" b="1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at</a:t>
            </a:r>
            <a:r>
              <a:rPr lang="lv-LV" sz="3600" b="1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3600" b="1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hand</a:t>
            </a:r>
            <a:r>
              <a:rPr lang="lv-LV" sz="3600" b="1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:</a:t>
            </a:r>
          </a:p>
          <a:p>
            <a:pPr marL="342900" lvl="0" indent="-342900" defTabSz="914400">
              <a:spcBef>
                <a:spcPts val="1800"/>
              </a:spcBef>
              <a:buClr>
                <a:srgbClr val="990000"/>
              </a:buClr>
              <a:buSzPct val="100000"/>
              <a:buFont typeface="Wingdings" charset="2"/>
              <a:buChar char="§"/>
            </a:pPr>
            <a:r>
              <a:rPr lang="lv-LV" sz="24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The</a:t>
            </a:r>
            <a:r>
              <a:rPr lang="lv-LV" sz="24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plan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for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Social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media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–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who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when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and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how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?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What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can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be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scheduled</a:t>
            </a:r>
            <a:r>
              <a:rPr lang="lv-LV" sz="24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?</a:t>
            </a:r>
          </a:p>
          <a:p>
            <a:pPr marL="342900" lvl="0" indent="-342900" defTabSz="914400">
              <a:spcBef>
                <a:spcPts val="1800"/>
              </a:spcBef>
              <a:buClr>
                <a:srgbClr val="990000"/>
              </a:buClr>
              <a:buSzPct val="100000"/>
              <a:buFont typeface="Wingdings" charset="2"/>
              <a:buChar char="§"/>
            </a:pPr>
            <a:r>
              <a:rPr lang="lv-LV" sz="24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Information</a:t>
            </a:r>
            <a:r>
              <a:rPr lang="lv-LV" sz="24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sharing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and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management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online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–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Trello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Drive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, Office?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Various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platforms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endParaRPr lang="lv-LV" sz="2400" dirty="0" smtClean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lvl="0" indent="-342900" defTabSz="914400">
              <a:spcBef>
                <a:spcPts val="1800"/>
              </a:spcBef>
              <a:buClr>
                <a:srgbClr val="990000"/>
              </a:buClr>
              <a:buSzPct val="100000"/>
              <a:buFont typeface="Wingdings" charset="2"/>
              <a:buChar char="§"/>
            </a:pPr>
            <a:r>
              <a:rPr lang="lv-LV" sz="24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Implementing</a:t>
            </a:r>
            <a:r>
              <a:rPr lang="lv-LV" sz="24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and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working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with</a:t>
            </a:r>
            <a:r>
              <a:rPr lang="lv-LV" sz="24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new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structure</a:t>
            </a:r>
            <a:endParaRPr lang="lv-LV" sz="2400" dirty="0" smtClean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lvl="0" indent="-342900" defTabSz="914400">
              <a:spcBef>
                <a:spcPts val="1800"/>
              </a:spcBef>
              <a:buClr>
                <a:srgbClr val="990000"/>
              </a:buClr>
              <a:buSzPct val="100000"/>
              <a:buFont typeface="Wingdings" charset="2"/>
              <a:buChar char="§"/>
            </a:pPr>
            <a:r>
              <a:rPr lang="lv-LV" sz="24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Event</a:t>
            </a:r>
            <a:r>
              <a:rPr lang="lv-LV" sz="24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promotion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–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dividing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tasks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between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Events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and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Communication</a:t>
            </a:r>
            <a:endParaRPr lang="lv-LV" sz="2400" dirty="0" smtClean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42900" lvl="0" indent="-342900" defTabSz="914400">
              <a:spcBef>
                <a:spcPts val="1800"/>
              </a:spcBef>
              <a:buClr>
                <a:srgbClr val="990000"/>
              </a:buClr>
              <a:buSzPct val="100000"/>
              <a:buFont typeface="Wingdings" charset="2"/>
              <a:buChar char="§"/>
            </a:pPr>
            <a:r>
              <a:rPr lang="lv-LV" sz="24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Weekly</a:t>
            </a:r>
            <a:r>
              <a:rPr lang="lv-LV" sz="24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24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meetings</a:t>
            </a:r>
            <a:r>
              <a:rPr lang="lv-LV" sz="24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? </a:t>
            </a:r>
            <a:endParaRPr lang="en-US" sz="2400" dirty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9107424" cy="682489"/>
          </a:xfrm>
        </p:spPr>
        <p:txBody>
          <a:bodyPr/>
          <a:lstStyle/>
          <a:p>
            <a:r>
              <a:rPr lang="da-DK" dirty="0" smtClean="0"/>
              <a:t>11</a:t>
            </a:r>
            <a:r>
              <a:rPr lang="da-DK" dirty="0" smtClean="0"/>
              <a:t>.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topics</a:t>
            </a:r>
            <a:r>
              <a:rPr lang="da-DK" dirty="0" smtClean="0"/>
              <a:t>					</a:t>
            </a:r>
            <a:r>
              <a:rPr lang="en-GB" dirty="0" smtClean="0"/>
              <a:t> 			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1715299"/>
            <a:ext cx="91074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914400">
              <a:spcBef>
                <a:spcPts val="1800"/>
              </a:spcBef>
              <a:buClr>
                <a:srgbClr val="750D24"/>
              </a:buClr>
              <a:buSzPct val="100000"/>
              <a:buFont typeface="Wingdings" charset="2"/>
              <a:buChar char="§"/>
            </a:pPr>
            <a:r>
              <a:rPr lang="lv-LV" sz="36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Culture</a:t>
            </a:r>
            <a:r>
              <a:rPr lang="lv-LV" sz="36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36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and</a:t>
            </a:r>
            <a:r>
              <a:rPr lang="lv-LV" sz="36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36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vision</a:t>
            </a:r>
            <a:r>
              <a:rPr lang="lv-LV" sz="3600" dirty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/ </a:t>
            </a:r>
            <a:r>
              <a:rPr lang="lv-LV" sz="3600" dirty="0" err="1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Viktoria</a:t>
            </a:r>
            <a:endParaRPr lang="lv-LV" sz="3600" dirty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571500" lvl="0" indent="-571500" defTabSz="914400">
              <a:spcBef>
                <a:spcPts val="1800"/>
              </a:spcBef>
              <a:buClr>
                <a:srgbClr val="750D24"/>
              </a:buClr>
              <a:buSzPct val="100000"/>
              <a:buFont typeface="Wingdings" charset="2"/>
              <a:buChar char="§"/>
            </a:pPr>
            <a:endParaRPr lang="lv-LV" sz="3600" dirty="0" smtClean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571500" lvl="0" indent="-571500" defTabSz="914400">
              <a:spcBef>
                <a:spcPts val="1800"/>
              </a:spcBef>
              <a:buClr>
                <a:srgbClr val="750D24"/>
              </a:buClr>
              <a:buSzPct val="100000"/>
              <a:buFont typeface="Wingdings" charset="2"/>
              <a:buChar char="§"/>
            </a:pPr>
            <a:r>
              <a:rPr lang="lv-LV" sz="36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Storage</a:t>
            </a:r>
            <a:r>
              <a:rPr lang="lv-LV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36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for</a:t>
            </a:r>
            <a:r>
              <a:rPr lang="lv-LV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36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assets</a:t>
            </a:r>
            <a:r>
              <a:rPr lang="lv-LV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/ Sebastian H</a:t>
            </a:r>
          </a:p>
          <a:p>
            <a:pPr marL="571500" lvl="0" indent="-571500" defTabSz="914400">
              <a:spcBef>
                <a:spcPts val="1800"/>
              </a:spcBef>
              <a:buClr>
                <a:srgbClr val="750D24"/>
              </a:buClr>
              <a:buSzPct val="100000"/>
              <a:buFont typeface="Wingdings" charset="2"/>
              <a:buChar char="§"/>
            </a:pPr>
            <a:endParaRPr lang="lv-LV" sz="3600" dirty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571500" lvl="0" indent="-571500" defTabSz="914400">
              <a:spcBef>
                <a:spcPts val="1800"/>
              </a:spcBef>
              <a:buClr>
                <a:srgbClr val="750D24"/>
              </a:buClr>
              <a:buSzPct val="100000"/>
              <a:buFont typeface="Wingdings" charset="2"/>
              <a:buChar char="§"/>
            </a:pPr>
            <a:r>
              <a:rPr lang="lv-LV" sz="36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Study</a:t>
            </a:r>
            <a:r>
              <a:rPr lang="lv-LV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start </a:t>
            </a:r>
            <a:r>
              <a:rPr lang="lv-LV" sz="36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package</a:t>
            </a:r>
            <a:r>
              <a:rPr lang="lv-LV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lv-LV" sz="36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evaluation</a:t>
            </a:r>
            <a:r>
              <a:rPr lang="lv-LV" sz="36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/ </a:t>
            </a:r>
            <a:r>
              <a:rPr lang="lv-LV" sz="36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Charlotte</a:t>
            </a:r>
            <a:endParaRPr lang="en-US" sz="3600" dirty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kærmbillede 2014-08-15 kl. 11.2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5" y="4790505"/>
            <a:ext cx="9961235" cy="2300432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54736" y="920983"/>
            <a:ext cx="9229344" cy="1242418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12. </a:t>
            </a:r>
            <a:r>
              <a:rPr lang="en-GB" dirty="0"/>
              <a:t>Next </a:t>
            </a:r>
            <a:r>
              <a:rPr lang="en-GB" dirty="0" smtClean="0"/>
              <a:t>meetings</a:t>
            </a:r>
            <a:endParaRPr lang="en-GB" dirty="0"/>
          </a:p>
        </p:txBody>
      </p:sp>
      <p:cxnSp>
        <p:nvCxnSpPr>
          <p:cNvPr id="7" name="Lige forbindelse 6"/>
          <p:cNvCxnSpPr/>
          <p:nvPr/>
        </p:nvCxnSpPr>
        <p:spPr>
          <a:xfrm>
            <a:off x="292100" y="381000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271302" y="381000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0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/>
          <p:cNvSpPr txBox="1"/>
          <p:nvPr/>
        </p:nvSpPr>
        <p:spPr>
          <a:xfrm>
            <a:off x="0" y="7102849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71181" y="1708993"/>
            <a:ext cx="766773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50D24"/>
              </a:buClr>
            </a:pPr>
            <a:r>
              <a:rPr lang="en-GB" sz="2800" b="1" dirty="0" smtClean="0">
                <a:latin typeface="Verdana" charset="0"/>
                <a:ea typeface="Verdana" charset="0"/>
                <a:cs typeface="Verdana" charset="0"/>
              </a:rPr>
              <a:t>23</a:t>
            </a:r>
            <a:r>
              <a:rPr lang="en-GB" sz="2800" b="1" baseline="30000" dirty="0" smtClean="0">
                <a:latin typeface="Verdana" charset="0"/>
                <a:ea typeface="Verdana" charset="0"/>
                <a:cs typeface="Verdana" charset="0"/>
              </a:rPr>
              <a:t>rd</a:t>
            </a:r>
            <a:r>
              <a:rPr lang="en-GB" sz="2800" b="1" dirty="0" smtClean="0">
                <a:latin typeface="Verdana" charset="0"/>
                <a:ea typeface="Verdana" charset="0"/>
                <a:cs typeface="Verdana" charset="0"/>
              </a:rPr>
              <a:t> board meeting:</a:t>
            </a:r>
          </a:p>
          <a:p>
            <a:pPr marL="571500" indent="-571500">
              <a:buClr>
                <a:srgbClr val="750D24"/>
              </a:buClr>
              <a:buFont typeface="Wingdings" charset="2"/>
              <a:buChar char="§"/>
            </a:pPr>
            <a:r>
              <a:rPr lang="en-GB" sz="2800" dirty="0" smtClean="0">
                <a:latin typeface="Verdana" charset="0"/>
                <a:ea typeface="Verdana" charset="0"/>
                <a:cs typeface="Verdana" charset="0"/>
              </a:rPr>
              <a:t>Wednesday 5 April, 17:00 </a:t>
            </a:r>
            <a:r>
              <a:rPr lang="mr-IN" sz="2800" dirty="0" smtClean="0">
                <a:latin typeface="Verdana" charset="0"/>
                <a:ea typeface="Verdana" charset="0"/>
                <a:cs typeface="Verdana" charset="0"/>
              </a:rPr>
              <a:t>–</a:t>
            </a:r>
            <a:r>
              <a:rPr lang="en-GB" sz="2800" dirty="0" smtClean="0">
                <a:latin typeface="Verdana" charset="0"/>
                <a:ea typeface="Verdana" charset="0"/>
                <a:cs typeface="Verdana" charset="0"/>
              </a:rPr>
              <a:t> 19:00 at </a:t>
            </a:r>
            <a:r>
              <a:rPr lang="en-GB" sz="2800" dirty="0" err="1" smtClean="0">
                <a:latin typeface="Verdana" charset="0"/>
                <a:ea typeface="Verdana" charset="0"/>
                <a:cs typeface="Verdana" charset="0"/>
              </a:rPr>
              <a:t>Cphbusiness</a:t>
            </a:r>
            <a:r>
              <a:rPr lang="en-GB" sz="2800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2800" dirty="0" err="1" smtClean="0">
                <a:latin typeface="Verdana" charset="0"/>
                <a:ea typeface="Verdana" charset="0"/>
                <a:cs typeface="Verdana" charset="0"/>
              </a:rPr>
              <a:t>Søerne</a:t>
            </a:r>
            <a:endParaRPr lang="en-GB" sz="2800" dirty="0">
              <a:latin typeface="Verdana" charset="0"/>
              <a:ea typeface="Verdana" charset="0"/>
              <a:cs typeface="Verdana" charset="0"/>
            </a:endParaRPr>
          </a:p>
          <a:p>
            <a:pPr>
              <a:buClr>
                <a:srgbClr val="750D24"/>
              </a:buClr>
            </a:pPr>
            <a:endParaRPr lang="en-GB" sz="2800" b="1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buClr>
                <a:srgbClr val="750D24"/>
              </a:buClr>
            </a:pPr>
            <a:r>
              <a:rPr lang="en-GB" sz="2800" b="1" dirty="0" smtClean="0">
                <a:latin typeface="Verdana" charset="0"/>
                <a:ea typeface="Verdana" charset="0"/>
                <a:cs typeface="Verdana" charset="0"/>
              </a:rPr>
              <a:t>24</a:t>
            </a:r>
            <a:r>
              <a:rPr lang="en-GB" sz="2800" b="1" baseline="30000" dirty="0" smtClean="0">
                <a:latin typeface="Verdana" charset="0"/>
                <a:ea typeface="Verdana" charset="0"/>
                <a:cs typeface="Verdana" charset="0"/>
              </a:rPr>
              <a:t>th</a:t>
            </a:r>
            <a:r>
              <a:rPr lang="en-GB" sz="2800" b="1" dirty="0" smtClean="0">
                <a:latin typeface="Verdana" charset="0"/>
                <a:ea typeface="Verdana" charset="0"/>
                <a:cs typeface="Verdana" charset="0"/>
              </a:rPr>
              <a:t> board meeting:</a:t>
            </a:r>
          </a:p>
          <a:p>
            <a:pPr marL="571500" indent="-571500">
              <a:buClr>
                <a:srgbClr val="750D24"/>
              </a:buClr>
              <a:buFont typeface="Wingdings" charset="2"/>
              <a:buChar char="§"/>
            </a:pPr>
            <a:r>
              <a:rPr lang="en-GB" sz="2800" dirty="0" smtClean="0">
                <a:latin typeface="Verdana" charset="0"/>
                <a:ea typeface="Verdana" charset="0"/>
                <a:cs typeface="Verdana" charset="0"/>
              </a:rPr>
              <a:t>Wednesday 3 May, 17:00 </a:t>
            </a:r>
            <a:r>
              <a:rPr lang="mr-IN" sz="2800" dirty="0" smtClean="0">
                <a:latin typeface="Verdana" charset="0"/>
                <a:ea typeface="Verdana" charset="0"/>
                <a:cs typeface="Verdana" charset="0"/>
              </a:rPr>
              <a:t>–</a:t>
            </a:r>
            <a:r>
              <a:rPr lang="en-GB" sz="2800" dirty="0" smtClean="0">
                <a:latin typeface="Verdana" charset="0"/>
                <a:ea typeface="Verdana" charset="0"/>
                <a:cs typeface="Verdana" charset="0"/>
              </a:rPr>
              <a:t> 19:00 at </a:t>
            </a:r>
            <a:r>
              <a:rPr lang="en-GB" sz="2800" dirty="0" err="1">
                <a:latin typeface="Verdana" charset="0"/>
                <a:ea typeface="Verdana" charset="0"/>
                <a:cs typeface="Verdana" charset="0"/>
              </a:rPr>
              <a:t>Cphbusiness</a:t>
            </a:r>
            <a:r>
              <a:rPr lang="en-GB" sz="28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2800" dirty="0" err="1">
                <a:latin typeface="Verdana" charset="0"/>
                <a:ea typeface="Verdana" charset="0"/>
                <a:cs typeface="Verdana" charset="0"/>
              </a:rPr>
              <a:t>Søerne</a:t>
            </a:r>
            <a:endParaRPr lang="en-GB" sz="2800" dirty="0">
              <a:latin typeface="Verdana" charset="0"/>
              <a:ea typeface="Verdana" charset="0"/>
              <a:cs typeface="Verdana" charset="0"/>
            </a:endParaRPr>
          </a:p>
          <a:p>
            <a:endParaRPr lang="en-GB" sz="36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1. Approval of agenda?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46912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1360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2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2. </a:t>
            </a:r>
            <a:r>
              <a:rPr lang="da-DK" sz="3200" dirty="0"/>
              <a:t>Approval of minutes </a:t>
            </a:r>
          </a:p>
          <a:p>
            <a:r>
              <a:rPr lang="da-DK" sz="3200" dirty="0"/>
              <a:t>from the last </a:t>
            </a:r>
            <a:r>
              <a:rPr lang="da-DK" sz="3200" dirty="0" smtClean="0"/>
              <a:t>meeting</a:t>
            </a:r>
            <a:endParaRPr lang="da-DK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75468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91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dsholder til indhold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The minutes from the 20</a:t>
            </a:r>
            <a:r>
              <a:rPr lang="en-GB" baseline="30000" dirty="0" smtClean="0"/>
              <a:t>nd</a:t>
            </a:r>
            <a:r>
              <a:rPr lang="en-GB" dirty="0" smtClean="0"/>
              <a:t> and the 21</a:t>
            </a:r>
            <a:r>
              <a:rPr lang="en-GB" baseline="30000" dirty="0" smtClean="0"/>
              <a:t>st</a:t>
            </a:r>
            <a:r>
              <a:rPr lang="en-GB" dirty="0" smtClean="0"/>
              <a:t> meeting have not been sent out.</a:t>
            </a:r>
          </a:p>
        </p:txBody>
      </p:sp>
    </p:spTree>
    <p:extLst>
      <p:ext uri="{BB962C8B-B14F-4D97-AF65-F5344CB8AC3E}">
        <p14:creationId xmlns:p14="http://schemas.microsoft.com/office/powerpoint/2010/main" val="2774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3. </a:t>
            </a:r>
            <a:r>
              <a:rPr lang="en-GB" dirty="0" smtClean="0"/>
              <a:t>Board members</a:t>
            </a:r>
            <a:endParaRPr lang="en-GB" dirty="0"/>
          </a:p>
          <a:p>
            <a:r>
              <a:rPr lang="da-DK" dirty="0"/>
              <a:t>												</a:t>
            </a:r>
            <a:r>
              <a:rPr lang="en-GB" dirty="0"/>
              <a:t> </a:t>
            </a:r>
            <a:r>
              <a:rPr lang="en-GB" sz="2800" dirty="0" smtClean="0"/>
              <a:t>/Charlotte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2288177"/>
            <a:ext cx="9107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Candidates for the board:</a:t>
            </a: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Kim Clement </a:t>
            </a:r>
            <a:r>
              <a:rPr lang="mr-IN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chairman position</a:t>
            </a: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r>
              <a:rPr lang="en-US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Vilhelmine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Ozolina</a:t>
            </a:r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Frederik </a:t>
            </a:r>
            <a:r>
              <a:rPr lang="en-US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Ladehoff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Vote board member off:</a:t>
            </a: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r>
              <a:rPr lang="en-US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Nickole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Gade</a:t>
            </a:r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9107424" cy="1242418"/>
          </a:xfrm>
        </p:spPr>
        <p:txBody>
          <a:bodyPr/>
          <a:lstStyle/>
          <a:p>
            <a:r>
              <a:rPr lang="da-DK" dirty="0"/>
              <a:t>4</a:t>
            </a:r>
            <a:r>
              <a:rPr lang="da-DK" dirty="0" smtClean="0"/>
              <a:t>. </a:t>
            </a:r>
            <a:r>
              <a:rPr lang="da-DK" dirty="0" err="1" smtClean="0"/>
              <a:t>Advisory</a:t>
            </a:r>
            <a:r>
              <a:rPr lang="da-DK" dirty="0" smtClean="0"/>
              <a:t> </a:t>
            </a:r>
            <a:r>
              <a:rPr lang="en-GB" dirty="0" smtClean="0"/>
              <a:t>Board meeting</a:t>
            </a:r>
            <a:r>
              <a:rPr lang="da-DK" dirty="0"/>
              <a:t>								</a:t>
            </a:r>
            <a:r>
              <a:rPr lang="en-GB" dirty="0" smtClean="0"/>
              <a:t> 	</a:t>
            </a:r>
            <a:r>
              <a:rPr lang="en-GB" sz="2800" dirty="0" smtClean="0"/>
              <a:t>/Charlotte and Advisory Board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32371" y="1922477"/>
            <a:ext cx="9107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50D24"/>
              </a:buClr>
            </a:pPr>
            <a:r>
              <a:rPr lang="da-DK" sz="21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summary from the 1st </a:t>
            </a:r>
            <a:r>
              <a:rPr lang="da-DK" sz="21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Advisory</a:t>
            </a:r>
            <a:r>
              <a:rPr lang="da-DK" sz="21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Board meeting is on </a:t>
            </a:r>
            <a:r>
              <a:rPr lang="da-DK" sz="21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da-DK" sz="21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1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</a:t>
            </a:r>
            <a:endParaRPr lang="da-DK" sz="21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749165" y="4211736"/>
            <a:ext cx="58279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b="1" dirty="0" smtClean="0">
                <a:solidFill>
                  <a:srgbClr val="FBB040"/>
                </a:solidFill>
                <a:latin typeface="Verdana" charset="0"/>
                <a:ea typeface="Verdana" charset="0"/>
                <a:cs typeface="Verdana" charset="0"/>
              </a:rPr>
              <a:t>Structure</a:t>
            </a:r>
            <a:endParaRPr lang="en-GB" sz="7000" b="1" dirty="0">
              <a:solidFill>
                <a:srgbClr val="FBB04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1591938" y="3843849"/>
            <a:ext cx="822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385C7F"/>
                </a:solidFill>
                <a:latin typeface="Verdana" charset="0"/>
                <a:ea typeface="Verdana" charset="0"/>
                <a:cs typeface="Verdana" charset="0"/>
              </a:rPr>
              <a:t>Ambitious beyond capability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5249537" y="5126183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7030A0"/>
                </a:solidFill>
                <a:latin typeface="Verdana" charset="0"/>
                <a:ea typeface="Verdana" charset="0"/>
                <a:cs typeface="Verdana" charset="0"/>
              </a:rPr>
              <a:t>Unknown brand</a:t>
            </a:r>
            <a:endParaRPr lang="en-GB" sz="3600" b="1" dirty="0">
              <a:solidFill>
                <a:srgbClr val="7030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1591938" y="5767350"/>
            <a:ext cx="559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Few do all the work</a:t>
            </a:r>
            <a:endParaRPr lang="en-GB" sz="3600" b="1" dirty="0">
              <a:solidFill>
                <a:srgbClr val="00B05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99151" y="2451464"/>
            <a:ext cx="431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No consistency</a:t>
            </a:r>
            <a:endParaRPr lang="en-GB" sz="3600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-550842" y="3392642"/>
            <a:ext cx="650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Verdana" charset="0"/>
                <a:ea typeface="Verdana" charset="0"/>
                <a:cs typeface="Verdana" charset="0"/>
              </a:rPr>
              <a:t>Chain of command</a:t>
            </a:r>
            <a:endParaRPr lang="en-GB" sz="3600" b="1" dirty="0">
              <a:solidFill>
                <a:srgbClr val="7030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3514381" y="6363797"/>
            <a:ext cx="612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Stressful environment</a:t>
            </a:r>
            <a:endParaRPr lang="en-GB" sz="3600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99151" y="5350543"/>
            <a:ext cx="6235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385C7F"/>
                </a:solidFill>
                <a:latin typeface="Verdana" charset="0"/>
                <a:ea typeface="Verdana" charset="0"/>
                <a:cs typeface="Verdana" charset="0"/>
              </a:rPr>
              <a:t>Many firsts </a:t>
            </a:r>
            <a:r>
              <a:rPr lang="en-GB" sz="2800" b="1" dirty="0" smtClean="0">
                <a:solidFill>
                  <a:srgbClr val="385C7F"/>
                </a:solidFill>
                <a:latin typeface="Verdana" charset="0"/>
                <a:ea typeface="Verdana" charset="0"/>
                <a:cs typeface="Verdana" charset="0"/>
                <a:sym typeface="Wingdings"/>
              </a:rPr>
              <a:t></a:t>
            </a:r>
            <a:r>
              <a:rPr lang="en-GB" sz="2800" b="1" dirty="0" smtClean="0">
                <a:solidFill>
                  <a:srgbClr val="385C7F"/>
                </a:solidFill>
                <a:latin typeface="Verdana" charset="0"/>
                <a:ea typeface="Verdana" charset="0"/>
                <a:cs typeface="Verdana" charset="0"/>
              </a:rPr>
              <a:t> Big </a:t>
            </a:r>
            <a:r>
              <a:rPr lang="en-GB" sz="2800" b="1" dirty="0">
                <a:solidFill>
                  <a:srgbClr val="385C7F"/>
                </a:solidFill>
                <a:latin typeface="Verdana" charset="0"/>
                <a:ea typeface="Verdana" charset="0"/>
                <a:cs typeface="Verdana" charset="0"/>
              </a:rPr>
              <a:t>workload</a:t>
            </a:r>
          </a:p>
          <a:p>
            <a:endParaRPr lang="en-GB" dirty="0"/>
          </a:p>
        </p:txBody>
      </p:sp>
      <p:sp>
        <p:nvSpPr>
          <p:cNvPr id="14" name="Tekstfelt 13"/>
          <p:cNvSpPr txBox="1"/>
          <p:nvPr/>
        </p:nvSpPr>
        <p:spPr>
          <a:xfrm>
            <a:off x="3371161" y="3018707"/>
            <a:ext cx="62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Vulnerable to changes</a:t>
            </a:r>
            <a:endParaRPr lang="en-GB" sz="3600" b="1" dirty="0">
              <a:solidFill>
                <a:srgbClr val="00B05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568177"/>
            <a:ext cx="9107424" cy="674588"/>
          </a:xfrm>
        </p:spPr>
        <p:txBody>
          <a:bodyPr/>
          <a:lstStyle/>
          <a:p>
            <a:r>
              <a:rPr lang="da-DK" dirty="0"/>
              <a:t>5</a:t>
            </a:r>
            <a:r>
              <a:rPr lang="da-DK" dirty="0" smtClean="0"/>
              <a:t>. </a:t>
            </a:r>
            <a:r>
              <a:rPr lang="da-DK" dirty="0" err="1" smtClean="0"/>
              <a:t>Strategy</a:t>
            </a:r>
            <a:r>
              <a:rPr lang="da-DK" dirty="0" smtClean="0"/>
              <a:t> </a:t>
            </a:r>
            <a:r>
              <a:rPr lang="da-DK" dirty="0" err="1" smtClean="0"/>
              <a:t>draft</a:t>
            </a:r>
            <a:r>
              <a:rPr lang="da-DK" dirty="0"/>
              <a:t>		</a:t>
            </a:r>
            <a:r>
              <a:rPr lang="da-DK" dirty="0" smtClean="0"/>
              <a:t>	</a:t>
            </a:r>
            <a:r>
              <a:rPr lang="en-GB" dirty="0" smtClean="0"/>
              <a:t>		</a:t>
            </a:r>
            <a:r>
              <a:rPr lang="en-GB" sz="2800" dirty="0" smtClean="0"/>
              <a:t>/Charlotte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1989121"/>
            <a:ext cx="92356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50D24"/>
              </a:buClr>
            </a:pPr>
            <a:r>
              <a:rPr lang="en-GB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 content:</a:t>
            </a: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Ambition and purpose with the strategy</a:t>
            </a: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scope of the student organisation:</a:t>
            </a: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plan</a:t>
            </a: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 allocation</a:t>
            </a: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 allocation</a:t>
            </a: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manuals</a:t>
            </a:r>
          </a:p>
          <a:p>
            <a:pPr marL="839785" lvl="1" indent="-342900">
              <a:buClr>
                <a:srgbClr val="750D24"/>
              </a:buClr>
              <a:buFont typeface="Wingdings" charset="2"/>
              <a:buChar char="§"/>
            </a:pP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frequency</a:t>
            </a: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Recruitment of volunteers</a:t>
            </a:r>
          </a:p>
          <a:p>
            <a:pPr marL="342900" indent="-3429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Volunteer motivation</a:t>
            </a:r>
          </a:p>
        </p:txBody>
      </p:sp>
    </p:spTree>
    <p:extLst>
      <p:ext uri="{BB962C8B-B14F-4D97-AF65-F5344CB8AC3E}">
        <p14:creationId xmlns:p14="http://schemas.microsoft.com/office/powerpoint/2010/main" val="14881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568177"/>
            <a:ext cx="9107424" cy="674588"/>
          </a:xfrm>
        </p:spPr>
        <p:txBody>
          <a:bodyPr/>
          <a:lstStyle/>
          <a:p>
            <a:r>
              <a:rPr lang="da-DK" dirty="0"/>
              <a:t>5</a:t>
            </a:r>
            <a:r>
              <a:rPr lang="da-DK" dirty="0" smtClean="0"/>
              <a:t>. </a:t>
            </a:r>
            <a:r>
              <a:rPr lang="da-DK" dirty="0" err="1" smtClean="0"/>
              <a:t>Strategy</a:t>
            </a:r>
            <a:r>
              <a:rPr lang="da-DK" dirty="0" smtClean="0"/>
              <a:t>: Ambition and purpose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90646" y="1540220"/>
            <a:ext cx="92356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50D24"/>
              </a:buClr>
            </a:pPr>
            <a:r>
              <a:rPr lang="en-GB" sz="32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To create a </a:t>
            </a:r>
            <a:r>
              <a:rPr lang="en-GB" sz="3200" b="1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focused effort</a:t>
            </a:r>
            <a:r>
              <a:rPr lang="en-GB" sz="32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that creates value for:</a:t>
            </a:r>
          </a:p>
          <a:p>
            <a:pPr marL="457200" indent="-457200">
              <a:buClr>
                <a:srgbClr val="750D24"/>
              </a:buClr>
              <a:buFont typeface="Wingdings" charset="2"/>
              <a:buChar char="§"/>
            </a:pPr>
            <a:endParaRPr lang="en-GB" sz="3200" dirty="0" smtClean="0">
              <a:solidFill>
                <a:srgbClr val="00163B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the volunteers</a:t>
            </a: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the students at </a:t>
            </a:r>
            <a:r>
              <a:rPr lang="en-GB" sz="32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Cphbusiness</a:t>
            </a:r>
            <a:r>
              <a:rPr lang="en-GB" sz="32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dirty="0" err="1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Cphbusiness</a:t>
            </a:r>
            <a:r>
              <a:rPr lang="en-GB" sz="3200" dirty="0" smtClean="0">
                <a:solidFill>
                  <a:srgbClr val="00163B"/>
                </a:solidFill>
                <a:latin typeface="Verdana" charset="0"/>
                <a:ea typeface="Verdana" charset="0"/>
                <a:cs typeface="Verdana" charset="0"/>
              </a:rPr>
              <a:t> as an institution</a:t>
            </a:r>
          </a:p>
        </p:txBody>
      </p:sp>
      <p:sp>
        <p:nvSpPr>
          <p:cNvPr id="4" name="Ellipse 3"/>
          <p:cNvSpPr/>
          <p:nvPr/>
        </p:nvSpPr>
        <p:spPr>
          <a:xfrm>
            <a:off x="6062755" y="4628483"/>
            <a:ext cx="1961003" cy="1872867"/>
          </a:xfrm>
          <a:prstGeom prst="ellipse">
            <a:avLst/>
          </a:prstGeom>
          <a:noFill/>
          <a:ln w="76200">
            <a:solidFill>
              <a:srgbClr val="FBB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7185614" y="4975131"/>
            <a:ext cx="1961003" cy="187286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7355265" y="4038698"/>
            <a:ext cx="1961003" cy="1872867"/>
          </a:xfrm>
          <a:prstGeom prst="ellipse">
            <a:avLst/>
          </a:prstGeom>
          <a:noFill/>
          <a:ln w="76200">
            <a:solidFill>
              <a:srgbClr val="9F11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felt 4"/>
          <p:cNvSpPr txBox="1"/>
          <p:nvPr/>
        </p:nvSpPr>
        <p:spPr>
          <a:xfrm>
            <a:off x="7650572" y="6204666"/>
            <a:ext cx="149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students</a:t>
            </a:r>
            <a:endParaRPr lang="en-GB" dirty="0">
              <a:solidFill>
                <a:srgbClr val="00B05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7584890" y="4393950"/>
            <a:ext cx="1731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F1132"/>
                </a:solidFill>
                <a:latin typeface="Verdana" charset="0"/>
                <a:ea typeface="Verdana" charset="0"/>
                <a:cs typeface="Verdana" charset="0"/>
              </a:rPr>
              <a:t>volunteers</a:t>
            </a:r>
            <a:endParaRPr lang="en-GB" dirty="0">
              <a:solidFill>
                <a:srgbClr val="9F113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5652774" y="5137916"/>
            <a:ext cx="180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BB040"/>
                </a:solidFill>
                <a:latin typeface="Verdana" charset="0"/>
                <a:ea typeface="Verdana" charset="0"/>
                <a:cs typeface="Verdana" charset="0"/>
              </a:rPr>
              <a:t>Cphbusiness</a:t>
            </a:r>
            <a:endParaRPr lang="en-GB" dirty="0">
              <a:solidFill>
                <a:srgbClr val="FBB04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568177"/>
            <a:ext cx="9107424" cy="674588"/>
          </a:xfrm>
        </p:spPr>
        <p:txBody>
          <a:bodyPr/>
          <a:lstStyle/>
          <a:p>
            <a:r>
              <a:rPr lang="da-DK" dirty="0"/>
              <a:t>5</a:t>
            </a:r>
            <a:r>
              <a:rPr lang="da-DK" dirty="0" smtClean="0"/>
              <a:t>. </a:t>
            </a:r>
            <a:r>
              <a:rPr lang="da-DK" dirty="0" err="1" smtClean="0"/>
              <a:t>Strategy</a:t>
            </a:r>
            <a:r>
              <a:rPr lang="da-DK" dirty="0" smtClean="0"/>
              <a:t>: Ambition and purpose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54736" y="1220731"/>
            <a:ext cx="92356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50D24"/>
              </a:buClr>
            </a:pP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to handle:</a:t>
            </a: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i="1" dirty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</a:t>
            </a:r>
            <a:r>
              <a:rPr lang="en-GB" sz="3200" i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targeted to all students at </a:t>
            </a:r>
            <a:r>
              <a:rPr lang="en-GB" sz="3200" dirty="0" err="1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Cphbusiness</a:t>
            </a:r>
            <a:endParaRPr lang="en-GB" sz="3200" dirty="0">
              <a:solidFill>
                <a:srgbClr val="0016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i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activities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that contribute with new knowledge to the students at </a:t>
            </a:r>
            <a:r>
              <a:rPr lang="en-GB" sz="3200" dirty="0" err="1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Cphbusiness</a:t>
            </a:r>
            <a:endParaRPr lang="en-GB" sz="3200" dirty="0" smtClean="0">
              <a:solidFill>
                <a:srgbClr val="0016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54085" lvl="1" indent="-457200">
              <a:buClr>
                <a:srgbClr val="750D24"/>
              </a:buClr>
              <a:buFont typeface="Wingdings" charset="2"/>
              <a:buChar char="§"/>
            </a:pPr>
            <a:r>
              <a:rPr lang="en-GB" sz="3200" i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political tasks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internally at </a:t>
            </a:r>
            <a:r>
              <a:rPr lang="en-GB" sz="3200" dirty="0" err="1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Cphbusiness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nationally e.g. SU, LMS etc.</a:t>
            </a:r>
          </a:p>
          <a:p>
            <a:pPr>
              <a:buClr>
                <a:srgbClr val="750D24"/>
              </a:buClr>
            </a:pPr>
            <a:r>
              <a:rPr lang="en-GB" sz="3200" b="1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</a:t>
            </a:r>
            <a:r>
              <a:rPr lang="en-GB" sz="3200" dirty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3200" dirty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organisation should be an attractive organisation to be a part </a:t>
            </a:r>
            <a:r>
              <a:rPr lang="en-GB" sz="3200" dirty="0" smtClean="0">
                <a:solidFill>
                  <a:srgbClr val="001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of.</a:t>
            </a:r>
            <a:endParaRPr lang="en-GB" sz="3200" dirty="0">
              <a:solidFill>
                <a:srgbClr val="0016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Cphbusiness Students_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PowerPoint_Cphbusiness Students_test.potx</Template>
  <TotalTime>10587</TotalTime>
  <Words>731</Words>
  <Application>Microsoft Macintosh PowerPoint</Application>
  <PresentationFormat>Brugerdefineret</PresentationFormat>
  <Paragraphs>175</Paragraphs>
  <Slides>26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1" baseType="lpstr">
      <vt:lpstr>Calibri</vt:lpstr>
      <vt:lpstr>Verdana</vt:lpstr>
      <vt:lpstr>Wingdings</vt:lpstr>
      <vt:lpstr>Arial</vt:lpstr>
      <vt:lpstr>PowerPoint_Cphbusiness Students_test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CPH Business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Ove Christensen</dc:creator>
  <cp:lastModifiedBy>Charlotte Dalgaard Petersen (CDP - Projektleder - Cphbusiness)</cp:lastModifiedBy>
  <cp:revision>83</cp:revision>
  <cp:lastPrinted>2016-09-14T11:22:55Z</cp:lastPrinted>
  <dcterms:created xsi:type="dcterms:W3CDTF">2013-08-30T11:58:37Z</dcterms:created>
  <dcterms:modified xsi:type="dcterms:W3CDTF">2017-03-15T08:13:46Z</dcterms:modified>
</cp:coreProperties>
</file>