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87" r:id="rId5"/>
    <p:sldId id="298" r:id="rId6"/>
    <p:sldId id="290" r:id="rId7"/>
    <p:sldId id="346" r:id="rId8"/>
    <p:sldId id="368" r:id="rId9"/>
    <p:sldId id="371" r:id="rId10"/>
    <p:sldId id="376" r:id="rId11"/>
    <p:sldId id="377" r:id="rId12"/>
    <p:sldId id="337" r:id="rId13"/>
    <p:sldId id="378" r:id="rId14"/>
    <p:sldId id="375" r:id="rId15"/>
    <p:sldId id="379" r:id="rId16"/>
    <p:sldId id="342" r:id="rId17"/>
  </p:sldIdLst>
  <p:sldSz cx="9939338" cy="7451725"/>
  <p:notesSz cx="6858000" cy="9144000"/>
  <p:defaultTextStyle>
    <a:defPPr>
      <a:defRPr lang="en-US"/>
    </a:defPPr>
    <a:lvl1pPr marL="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88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377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065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754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442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131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819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508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7">
          <p15:clr>
            <a:srgbClr val="A4A3A4"/>
          </p15:clr>
        </p15:guide>
        <p15:guide id="2" pos="31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63B"/>
    <a:srgbClr val="8C0026"/>
    <a:srgbClr val="750D24"/>
    <a:srgbClr val="404040"/>
    <a:srgbClr val="385C7F"/>
    <a:srgbClr val="9F1132"/>
    <a:srgbClr val="FBB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3978DA-31C9-4519-A285-33C5FDCAC1AE}" v="1" dt="2020-10-07T06:16:06.9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77809" autoAdjust="0"/>
  </p:normalViewPr>
  <p:slideViewPr>
    <p:cSldViewPr snapToGrid="0" snapToObjects="1">
      <p:cViewPr varScale="1">
        <p:scale>
          <a:sx n="87" d="100"/>
          <a:sy n="87" d="100"/>
        </p:scale>
        <p:origin x="1040" y="200"/>
      </p:cViewPr>
      <p:guideLst>
        <p:guide orient="horz" pos="2347"/>
        <p:guide pos="3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-44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9727-4AA7-4743-9E28-A2B95FCC3144}" type="datetimeFigureOut">
              <a:rPr lang="da-DK" smtClean="0"/>
              <a:t>19/11/2020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43F94-92DC-C74B-A479-4532430A41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999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1977-F3AE-124F-A9C2-5BDDEAC30434}" type="datetimeFigureOut">
              <a:rPr lang="da-DK" smtClean="0"/>
              <a:t>18/11/2020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9EEE-E56A-E44A-87BD-FA2239BC98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83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2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9179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1126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4203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554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942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567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9748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1928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7090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107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8789988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08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54735" y="2205353"/>
            <a:ext cx="4333832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49047" y="2205353"/>
            <a:ext cx="4295678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9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8180" y="5216207"/>
            <a:ext cx="5963603" cy="615803"/>
          </a:xfrm>
          <a:prstGeom prst="rect">
            <a:avLst/>
          </a:prstGeom>
        </p:spPr>
        <p:txBody>
          <a:bodyPr lIns="99377" tIns="49688" rIns="99377" bIns="49688" anchor="b"/>
          <a:lstStyle>
            <a:lvl1pPr algn="l">
              <a:defRPr sz="2600" b="1">
                <a:solidFill>
                  <a:srgbClr val="9F1132"/>
                </a:solidFill>
              </a:defRPr>
            </a:lvl1pPr>
          </a:lstStyle>
          <a:p>
            <a:r>
              <a:rPr lang="en-US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8180" y="810705"/>
            <a:ext cx="5963603" cy="4326155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3500"/>
            </a:lvl1pPr>
            <a:lvl2pPr marL="496885" indent="0">
              <a:buNone/>
              <a:defRPr sz="3000"/>
            </a:lvl2pPr>
            <a:lvl3pPr marL="993770" indent="0">
              <a:buNone/>
              <a:defRPr sz="2600"/>
            </a:lvl3pPr>
            <a:lvl4pPr marL="1490655" indent="0">
              <a:buNone/>
              <a:defRPr sz="2200"/>
            </a:lvl4pPr>
            <a:lvl5pPr marL="1987540" indent="0">
              <a:buNone/>
              <a:defRPr sz="2200"/>
            </a:lvl5pPr>
            <a:lvl6pPr marL="2484425" indent="0">
              <a:buNone/>
              <a:defRPr sz="2200"/>
            </a:lvl6pPr>
            <a:lvl7pPr marL="2981310" indent="0">
              <a:buNone/>
              <a:defRPr sz="2200"/>
            </a:lvl7pPr>
            <a:lvl8pPr marL="3478195" indent="0">
              <a:buNone/>
              <a:defRPr sz="2200"/>
            </a:lvl8pPr>
            <a:lvl9pPr marL="3975080" indent="0">
              <a:buNone/>
              <a:defRPr sz="2200"/>
            </a:lvl9pPr>
          </a:lstStyle>
          <a:p>
            <a:r>
              <a:rPr lang="en-US" dirty="0" err="1"/>
              <a:t>Træk</a:t>
            </a:r>
            <a:r>
              <a:rPr lang="en-US" dirty="0"/>
              <a:t> </a:t>
            </a:r>
            <a:r>
              <a:rPr lang="en-US" dirty="0" err="1"/>
              <a:t>billede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pladsholder</a:t>
            </a:r>
            <a:r>
              <a:rPr lang="en-US" dirty="0"/>
              <a:t>,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symbol for at </a:t>
            </a:r>
            <a:r>
              <a:rPr lang="en-US" dirty="0" err="1"/>
              <a:t>tilføje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8180" y="5832010"/>
            <a:ext cx="5963603" cy="874542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2000"/>
            </a:lvl1pPr>
            <a:lvl2pPr marL="496885" indent="0">
              <a:buNone/>
              <a:defRPr sz="1300"/>
            </a:lvl2pPr>
            <a:lvl3pPr marL="993770" indent="0">
              <a:buNone/>
              <a:defRPr sz="1100"/>
            </a:lvl3pPr>
            <a:lvl4pPr marL="1490655" indent="0">
              <a:buNone/>
              <a:defRPr sz="1000"/>
            </a:lvl4pPr>
            <a:lvl5pPr marL="1987540" indent="0">
              <a:buNone/>
              <a:defRPr sz="1000"/>
            </a:lvl5pPr>
            <a:lvl6pPr marL="2484425" indent="0">
              <a:buNone/>
              <a:defRPr sz="1000"/>
            </a:lvl6pPr>
            <a:lvl7pPr marL="2981310" indent="0">
              <a:buNone/>
              <a:defRPr sz="1000"/>
            </a:lvl7pPr>
            <a:lvl8pPr marL="3478195" indent="0">
              <a:buNone/>
              <a:defRPr sz="1000"/>
            </a:lvl8pPr>
            <a:lvl9pPr marL="3975080" indent="0">
              <a:buNone/>
              <a:defRPr sz="1000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PHbusiness_Students_RGB_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39" y="263523"/>
            <a:ext cx="925178" cy="225811"/>
          </a:xfrm>
          <a:prstGeom prst="rect">
            <a:avLst/>
          </a:prstGeom>
        </p:spPr>
      </p:pic>
      <p:cxnSp>
        <p:nvCxnSpPr>
          <p:cNvPr id="6" name="Lige forbindelse 5"/>
          <p:cNvCxnSpPr/>
          <p:nvPr userDrawn="1"/>
        </p:nvCxnSpPr>
        <p:spPr>
          <a:xfrm>
            <a:off x="0" y="609600"/>
            <a:ext cx="9939338" cy="0"/>
          </a:xfrm>
          <a:prstGeom prst="line">
            <a:avLst/>
          </a:prstGeom>
          <a:ln w="127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 userDrawn="1"/>
        </p:nvCxnSpPr>
        <p:spPr>
          <a:xfrm>
            <a:off x="0" y="40792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 userDrawn="1"/>
        </p:nvCxnSpPr>
        <p:spPr>
          <a:xfrm>
            <a:off x="0" y="7417138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3" r:id="rId3"/>
    <p:sldLayoutId id="2147483654" r:id="rId4"/>
    <p:sldLayoutId id="2147483655" r:id="rId5"/>
  </p:sldLayoutIdLst>
  <p:txStyles>
    <p:titleStyle>
      <a:lvl1pPr algn="l" defTabSz="496885" rtl="0" eaLnBrk="1" latinLnBrk="0" hangingPunct="1">
        <a:spcBef>
          <a:spcPct val="0"/>
        </a:spcBef>
        <a:buNone/>
        <a:defRPr sz="3600" kern="1200">
          <a:solidFill>
            <a:srgbClr val="FBB040"/>
          </a:solidFill>
          <a:latin typeface="Verdana"/>
          <a:ea typeface="+mj-ea"/>
          <a:cs typeface="Verdana"/>
        </a:defRPr>
      </a:lvl1pPr>
    </p:titleStyle>
    <p:bodyStyle>
      <a:lvl1pPr marL="372664" indent="-372664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1pPr>
      <a:lvl2pPr marL="807438" indent="-310553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2pPr>
      <a:lvl3pPr marL="124221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3pPr>
      <a:lvl4pPr marL="1739097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4pPr>
      <a:lvl5pPr marL="223598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5pPr>
      <a:lvl6pPr marL="273286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75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663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352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88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77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65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54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442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31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819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508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259197" y="2323356"/>
            <a:ext cx="4110921" cy="4079582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01944" y="2588821"/>
            <a:ext cx="3723601" cy="372360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587630" y="3679232"/>
            <a:ext cx="7493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42nd Board meeting</a:t>
            </a:r>
          </a:p>
          <a:p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Cphbusiness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Students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88769" y="5002671"/>
            <a:ext cx="447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>
                <a:solidFill>
                  <a:schemeClr val="bg1"/>
                </a:solidFill>
                <a:latin typeface="Verdana"/>
                <a:cs typeface="Verdana"/>
              </a:rPr>
              <a:t>19.11.2020</a:t>
            </a:r>
          </a:p>
        </p:txBody>
      </p:sp>
    </p:spTree>
    <p:extLst>
      <p:ext uri="{BB962C8B-B14F-4D97-AF65-F5344CB8AC3E}">
        <p14:creationId xmlns:p14="http://schemas.microsoft.com/office/powerpoint/2010/main" val="3073046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975262"/>
            <a:ext cx="9141970" cy="4979720"/>
          </a:xfrm>
        </p:spPr>
        <p:txBody>
          <a:bodyPr/>
          <a:lstStyle/>
          <a:p>
            <a:pPr marL="457200" lvl="1" indent="-457200">
              <a:buFont typeface="Wingdings" pitchFamily="2" charset="2"/>
              <a:buChar char="§"/>
            </a:pPr>
            <a:r>
              <a:rPr lang="en-GB" sz="2700" dirty="0">
                <a:solidFill>
                  <a:srgbClr val="00163B"/>
                </a:solidFill>
                <a:sym typeface="Wingdings"/>
              </a:rPr>
              <a:t>Status on the auditor</a:t>
            </a:r>
          </a:p>
          <a:p>
            <a:pPr marL="457200" lvl="1" indent="-457200">
              <a:buFont typeface="Wingdings" pitchFamily="2" charset="2"/>
              <a:buChar char="§"/>
            </a:pPr>
            <a:r>
              <a:rPr lang="en-GB" sz="2700" dirty="0">
                <a:solidFill>
                  <a:srgbClr val="00163B"/>
                </a:solidFill>
                <a:sym typeface="Wingdings"/>
              </a:rPr>
              <a:t>Status on the financial report 01/07-2019 to 30/06-2020</a:t>
            </a:r>
          </a:p>
          <a:p>
            <a:pPr marL="457200" lvl="1" indent="-457200">
              <a:buFont typeface="Wingdings" pitchFamily="2" charset="2"/>
              <a:buChar char="§"/>
            </a:pPr>
            <a:r>
              <a:rPr lang="en-GB" sz="2700" dirty="0">
                <a:solidFill>
                  <a:srgbClr val="00163B"/>
                </a:solidFill>
                <a:sym typeface="Wingdings"/>
              </a:rPr>
              <a:t>Status on bank access</a:t>
            </a:r>
          </a:p>
          <a:p>
            <a:pPr marL="891974" lvl="2" indent="-457200">
              <a:buFont typeface="Wingdings" pitchFamily="2" charset="2"/>
              <a:buChar char="§"/>
            </a:pPr>
            <a:r>
              <a:rPr lang="en-GB" sz="2700" dirty="0">
                <a:solidFill>
                  <a:srgbClr val="00163B"/>
                </a:solidFill>
                <a:sym typeface="Wingdings"/>
              </a:rPr>
              <a:t>Who has access to the bank account</a:t>
            </a:r>
          </a:p>
          <a:p>
            <a:pPr marL="457200" lvl="1" indent="-457200">
              <a:buFontTx/>
              <a:buChar char="-"/>
            </a:pPr>
            <a:endParaRPr lang="en-GB" sz="2700" b="1" dirty="0">
              <a:solidFill>
                <a:srgbClr val="00163B"/>
              </a:solidFill>
              <a:sym typeface="Wingding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1049440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6. Financial situation </a:t>
            </a:r>
          </a:p>
        </p:txBody>
      </p:sp>
      <p:sp>
        <p:nvSpPr>
          <p:cNvPr id="8" name="Ellipse 7"/>
          <p:cNvSpPr/>
          <p:nvPr/>
        </p:nvSpPr>
        <p:spPr>
          <a:xfrm>
            <a:off x="8652405" y="609616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310029" y="4989195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57547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A854FE3D-DD17-4CBC-82AD-7F0229DFC2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7. Activity wheel and budget 2021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80643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A854FE3D-DD17-4CBC-82AD-7F0229DFC2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8. Other topics 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34ECF94-B92A-4132-8649-7A4A6E0D3D5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163B"/>
                </a:solidFill>
              </a:rPr>
              <a:t>Information: Meeting with HK by Anna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163B"/>
                </a:solidFill>
              </a:rPr>
              <a:t>Suggestion: Use Microsoft Teams as the student </a:t>
            </a:r>
            <a:r>
              <a:rPr lang="en-US" sz="2400" dirty="0" err="1">
                <a:solidFill>
                  <a:srgbClr val="00163B"/>
                </a:solidFill>
              </a:rPr>
              <a:t>organisation’s</a:t>
            </a:r>
            <a:r>
              <a:rPr lang="en-US" sz="2400" dirty="0">
                <a:solidFill>
                  <a:srgbClr val="00163B"/>
                </a:solidFill>
              </a:rPr>
              <a:t> platform by Charlotte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163B"/>
                </a:solidFill>
              </a:rPr>
              <a:t>Information: Development of the student involvement at Cphbusiness by Charlotte</a:t>
            </a:r>
          </a:p>
        </p:txBody>
      </p:sp>
    </p:spTree>
    <p:extLst>
      <p:ext uri="{BB962C8B-B14F-4D97-AF65-F5344CB8AC3E}">
        <p14:creationId xmlns:p14="http://schemas.microsoft.com/office/powerpoint/2010/main" val="4020928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52552" y="1776933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195991" y="987724"/>
            <a:ext cx="5365328" cy="5365328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530479" y="3141379"/>
            <a:ext cx="798124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000" dirty="0">
                <a:solidFill>
                  <a:schemeClr val="bg1"/>
                </a:solidFill>
                <a:latin typeface="Verdana"/>
                <a:cs typeface="Verdana"/>
              </a:rPr>
              <a:t>9. </a:t>
            </a:r>
            <a:r>
              <a:rPr lang="da-DK" sz="5000" dirty="0" err="1">
                <a:solidFill>
                  <a:schemeClr val="bg1"/>
                </a:solidFill>
                <a:latin typeface="Verdana"/>
                <a:cs typeface="Verdana"/>
              </a:rPr>
              <a:t>Next</a:t>
            </a:r>
            <a:r>
              <a:rPr lang="da-DK" sz="5000" dirty="0">
                <a:solidFill>
                  <a:schemeClr val="bg1"/>
                </a:solidFill>
                <a:latin typeface="Verdana"/>
                <a:cs typeface="Verdana"/>
              </a:rPr>
              <a:t> Board meeting</a:t>
            </a:r>
          </a:p>
          <a:p>
            <a:r>
              <a:rPr lang="da-DK" sz="2400" dirty="0">
                <a:solidFill>
                  <a:schemeClr val="bg1"/>
                </a:solidFill>
                <a:latin typeface="Verdana"/>
                <a:cs typeface="Verdana"/>
              </a:rPr>
              <a:t>xx. </a:t>
            </a:r>
            <a:r>
              <a:rPr lang="da-DK" sz="2400" dirty="0" err="1">
                <a:solidFill>
                  <a:schemeClr val="bg1"/>
                </a:solidFill>
                <a:latin typeface="Verdana"/>
                <a:cs typeface="Verdana"/>
              </a:rPr>
              <a:t>January</a:t>
            </a:r>
            <a:r>
              <a:rPr lang="da-DK" sz="2400" dirty="0">
                <a:solidFill>
                  <a:schemeClr val="bg1"/>
                </a:solidFill>
                <a:latin typeface="Verdana"/>
                <a:cs typeface="Verdana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96528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6" y="1821052"/>
            <a:ext cx="9384602" cy="503246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Approval of the agenda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Choice of minutes taker 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Approval of the minutes (41st meeting)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New board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Orientation by the chairman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Financial situation / Treasurer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Activity wheel and budget 2021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Other topics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Next meeting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Agenda</a:t>
            </a:r>
          </a:p>
        </p:txBody>
      </p:sp>
      <p:sp>
        <p:nvSpPr>
          <p:cNvPr id="6" name="Ellipse 5"/>
          <p:cNvSpPr/>
          <p:nvPr/>
        </p:nvSpPr>
        <p:spPr>
          <a:xfrm>
            <a:off x="7005391" y="5163993"/>
            <a:ext cx="1080000" cy="1080000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725391" y="589051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964697" y="5530514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0086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548" y="1244364"/>
            <a:ext cx="5070884" cy="5032226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048685" y="2559009"/>
            <a:ext cx="3910632" cy="391063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880486" y="3510732"/>
            <a:ext cx="7078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1.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agenda</a:t>
            </a:r>
          </a:p>
        </p:txBody>
      </p:sp>
    </p:spTree>
    <p:extLst>
      <p:ext uri="{BB962C8B-B14F-4D97-AF65-F5344CB8AC3E}">
        <p14:creationId xmlns:p14="http://schemas.microsoft.com/office/powerpoint/2010/main" val="128902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3077300"/>
            <a:ext cx="7962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2.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Choice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taker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904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2898010"/>
            <a:ext cx="7962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from the last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board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124419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4. New </a:t>
            </a:r>
            <a:r>
              <a:rPr lang="da-DK" b="1" dirty="0" err="1">
                <a:solidFill>
                  <a:srgbClr val="8C0026"/>
                </a:solidFill>
              </a:rPr>
              <a:t>board</a:t>
            </a:r>
            <a:endParaRPr lang="en-US" dirty="0">
              <a:solidFill>
                <a:srgbClr val="00163B"/>
              </a:solidFill>
            </a:endParaRPr>
          </a:p>
          <a:p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781299"/>
            <a:ext cx="8708018" cy="5324039"/>
          </a:xfrm>
        </p:spPr>
        <p:txBody>
          <a:bodyPr/>
          <a:lstStyle/>
          <a:p>
            <a:pPr marL="457200" lvl="1" indent="-457200">
              <a:buFont typeface="Wingdings" pitchFamily="2" charset="2"/>
              <a:buChar char="§"/>
            </a:pPr>
            <a:r>
              <a:rPr lang="da-DK" sz="2700" b="1" dirty="0" err="1">
                <a:solidFill>
                  <a:srgbClr val="00163B"/>
                </a:solidFill>
                <a:sym typeface="Wingdings"/>
              </a:rPr>
              <a:t>Welcome</a:t>
            </a:r>
            <a:r>
              <a:rPr lang="da-DK" sz="2700" b="1" dirty="0">
                <a:solidFill>
                  <a:srgbClr val="00163B"/>
                </a:solidFill>
                <a:sym typeface="Wingdings"/>
              </a:rPr>
              <a:t> </a:t>
            </a:r>
          </a:p>
          <a:p>
            <a:pPr marL="457200" lvl="1" indent="-457200">
              <a:buFont typeface="Wingdings" pitchFamily="2" charset="2"/>
              <a:buChar char="§"/>
            </a:pPr>
            <a:r>
              <a:rPr lang="da-DK" sz="2700" b="1" dirty="0" err="1">
                <a:solidFill>
                  <a:srgbClr val="00163B"/>
                </a:solidFill>
                <a:sym typeface="Wingdings"/>
              </a:rPr>
              <a:t>Introduction</a:t>
            </a:r>
            <a:r>
              <a:rPr lang="da-DK" sz="2700" b="1" dirty="0">
                <a:solidFill>
                  <a:srgbClr val="00163B"/>
                </a:solidFill>
                <a:sym typeface="Wingdings"/>
              </a:rPr>
              <a:t> to:</a:t>
            </a:r>
          </a:p>
          <a:p>
            <a:pPr marL="891974" lvl="2" indent="-457200">
              <a:buFont typeface="Wingdings" pitchFamily="2" charset="2"/>
              <a:buChar char="§"/>
            </a:pPr>
            <a:r>
              <a:rPr lang="da-DK" sz="2700" dirty="0" err="1">
                <a:solidFill>
                  <a:srgbClr val="00163B"/>
                </a:solidFill>
                <a:sym typeface="Wingdings"/>
              </a:rPr>
              <a:t>Ordinary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>
                <a:solidFill>
                  <a:srgbClr val="00163B"/>
                </a:solidFill>
                <a:sym typeface="Wingdings"/>
              </a:rPr>
              <a:t>members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 (5) and </a:t>
            </a:r>
            <a:r>
              <a:rPr lang="da-DK" sz="2700" dirty="0" err="1">
                <a:solidFill>
                  <a:srgbClr val="00163B"/>
                </a:solidFill>
                <a:sym typeface="Wingdings"/>
              </a:rPr>
              <a:t>alternates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 (3)</a:t>
            </a:r>
          </a:p>
          <a:p>
            <a:pPr marL="891974" lvl="2" indent="-457200">
              <a:buFont typeface="Wingdings" pitchFamily="2" charset="2"/>
              <a:buChar char="§"/>
            </a:pPr>
            <a:r>
              <a:rPr lang="da-DK" sz="2700" dirty="0">
                <a:solidFill>
                  <a:srgbClr val="00163B"/>
                </a:solidFill>
                <a:sym typeface="Wingdings"/>
              </a:rPr>
              <a:t>The </a:t>
            </a:r>
            <a:r>
              <a:rPr lang="da-DK" sz="2700" dirty="0" err="1">
                <a:solidFill>
                  <a:srgbClr val="00163B"/>
                </a:solidFill>
                <a:sym typeface="Wingdings"/>
              </a:rPr>
              <a:t>board’s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 guidelines</a:t>
            </a:r>
          </a:p>
          <a:p>
            <a:pPr marL="891974" lvl="2" indent="-457200">
              <a:buFont typeface="Wingdings" pitchFamily="2" charset="2"/>
              <a:buChar char="§"/>
            </a:pPr>
            <a:r>
              <a:rPr lang="da-DK" sz="2700" dirty="0">
                <a:solidFill>
                  <a:srgbClr val="00163B"/>
                </a:solidFill>
                <a:sym typeface="Wingdings"/>
              </a:rPr>
              <a:t>The </a:t>
            </a:r>
            <a:r>
              <a:rPr lang="da-DK" sz="2700" dirty="0" err="1">
                <a:solidFill>
                  <a:srgbClr val="00163B"/>
                </a:solidFill>
                <a:sym typeface="Wingdings"/>
              </a:rPr>
              <a:t>roles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 in the </a:t>
            </a:r>
            <a:r>
              <a:rPr lang="da-DK" sz="2700" dirty="0" err="1">
                <a:solidFill>
                  <a:srgbClr val="00163B"/>
                </a:solidFill>
                <a:sym typeface="Wingdings"/>
              </a:rPr>
              <a:t>board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:</a:t>
            </a:r>
          </a:p>
          <a:p>
            <a:pPr marL="1885744" lvl="4" indent="-457200">
              <a:buFont typeface="Wingdings" pitchFamily="2" charset="2"/>
              <a:buChar char="§"/>
            </a:pPr>
            <a:r>
              <a:rPr lang="da-DK" sz="2700" dirty="0" err="1">
                <a:solidFill>
                  <a:srgbClr val="00163B"/>
                </a:solidFill>
                <a:sym typeface="Wingdings"/>
              </a:rPr>
              <a:t>Chairman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 </a:t>
            </a:r>
          </a:p>
          <a:p>
            <a:pPr marL="1885744" lvl="4" indent="-457200">
              <a:buFont typeface="Wingdings" pitchFamily="2" charset="2"/>
              <a:buChar char="§"/>
            </a:pPr>
            <a:r>
              <a:rPr lang="da-DK" sz="2700" dirty="0">
                <a:solidFill>
                  <a:srgbClr val="00163B"/>
                </a:solidFill>
                <a:sym typeface="Wingdings"/>
              </a:rPr>
              <a:t>Vice </a:t>
            </a:r>
            <a:r>
              <a:rPr lang="da-DK" sz="2700" dirty="0" err="1">
                <a:solidFill>
                  <a:srgbClr val="00163B"/>
                </a:solidFill>
                <a:sym typeface="Wingdings"/>
              </a:rPr>
              <a:t>chairman</a:t>
            </a:r>
            <a:endParaRPr lang="da-DK" sz="2700" dirty="0">
              <a:solidFill>
                <a:srgbClr val="00163B"/>
              </a:solidFill>
              <a:sym typeface="Wingdings"/>
            </a:endParaRPr>
          </a:p>
          <a:p>
            <a:pPr marL="1885744" lvl="4" indent="-457200">
              <a:buFont typeface="Wingdings" pitchFamily="2" charset="2"/>
              <a:buChar char="§"/>
            </a:pPr>
            <a:r>
              <a:rPr lang="da-DK" sz="2700" dirty="0" err="1">
                <a:solidFill>
                  <a:srgbClr val="00163B"/>
                </a:solidFill>
                <a:sym typeface="Wingdings"/>
              </a:rPr>
              <a:t>Treasurer</a:t>
            </a:r>
            <a:endParaRPr lang="da-DK" sz="2700" dirty="0">
              <a:solidFill>
                <a:srgbClr val="00163B"/>
              </a:solidFill>
              <a:sym typeface="Wingdings"/>
            </a:endParaRPr>
          </a:p>
          <a:p>
            <a:pPr marL="1885744" lvl="4" indent="-457200">
              <a:buFont typeface="Wingdings" pitchFamily="2" charset="2"/>
              <a:buChar char="§"/>
            </a:pPr>
            <a:r>
              <a:rPr lang="da-DK" sz="2700" dirty="0" err="1">
                <a:solidFill>
                  <a:srgbClr val="00163B"/>
                </a:solidFill>
                <a:sym typeface="Wingdings"/>
              </a:rPr>
              <a:t>Secretary</a:t>
            </a:r>
            <a:endParaRPr lang="da-DK" sz="2700" dirty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endParaRPr lang="da-DK" sz="27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6482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4. </a:t>
            </a:r>
            <a:r>
              <a:rPr lang="da-DK" b="1" dirty="0" err="1">
                <a:solidFill>
                  <a:srgbClr val="8C0026"/>
                </a:solidFill>
              </a:rPr>
              <a:t>Orientation</a:t>
            </a:r>
            <a:endParaRPr lang="en-US" dirty="0">
              <a:solidFill>
                <a:srgbClr val="00163B"/>
              </a:solidFill>
            </a:endParaRPr>
          </a:p>
          <a:p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781299"/>
            <a:ext cx="8708018" cy="5324039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sz="2200" b="1" dirty="0">
                <a:solidFill>
                  <a:srgbClr val="00163B"/>
                </a:solidFill>
              </a:rPr>
              <a:t>The board’s tasks and responsibilities:</a:t>
            </a:r>
          </a:p>
          <a:p>
            <a:pPr lvl="1">
              <a:buFont typeface="Wingdings" pitchFamily="2" charset="2"/>
              <a:buChar char="§"/>
            </a:pPr>
            <a:r>
              <a:rPr lang="en-GB" sz="2200" dirty="0">
                <a:solidFill>
                  <a:srgbClr val="00163B"/>
                </a:solidFill>
              </a:rPr>
              <a:t>The board works with the strategy and the daily tasks of the organisation.</a:t>
            </a:r>
          </a:p>
          <a:p>
            <a:pPr lvl="1">
              <a:buFont typeface="Wingdings" pitchFamily="2" charset="2"/>
              <a:buChar char="§"/>
            </a:pPr>
            <a:r>
              <a:rPr lang="en-GB" sz="2200" dirty="0">
                <a:solidFill>
                  <a:srgbClr val="00163B"/>
                </a:solidFill>
              </a:rPr>
              <a:t>The board meets 4 times a year unless the board deems it necessary to meet more frequently. </a:t>
            </a:r>
            <a:endParaRPr lang="da-DK" sz="2200" dirty="0">
              <a:solidFill>
                <a:srgbClr val="00163B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GB" sz="2200" dirty="0">
                <a:solidFill>
                  <a:srgbClr val="00163B"/>
                </a:solidFill>
              </a:rPr>
              <a:t>The board is competent when at least 4 board members attend the board meetings. In case of less than 4 board members attending, absent board members may give their vote on topics in writing in advance of the meeting.</a:t>
            </a:r>
          </a:p>
          <a:p>
            <a:pPr lvl="1">
              <a:buFont typeface="Wingdings" pitchFamily="2" charset="2"/>
              <a:buChar char="§"/>
            </a:pPr>
            <a:r>
              <a:rPr lang="da-DK" sz="2200" dirty="0" err="1">
                <a:solidFill>
                  <a:srgbClr val="00163B"/>
                </a:solidFill>
                <a:sym typeface="Wingdings"/>
              </a:rPr>
              <a:t>Two</a:t>
            </a:r>
            <a:r>
              <a:rPr lang="da-DK" sz="2200" dirty="0">
                <a:solidFill>
                  <a:srgbClr val="00163B"/>
                </a:solidFill>
                <a:sym typeface="Wingdings"/>
              </a:rPr>
              <a:t> student </a:t>
            </a:r>
            <a:r>
              <a:rPr lang="da-DK" sz="2200" dirty="0" err="1">
                <a:solidFill>
                  <a:srgbClr val="00163B"/>
                </a:solidFill>
                <a:sym typeface="Wingdings"/>
              </a:rPr>
              <a:t>representatives</a:t>
            </a:r>
            <a:r>
              <a:rPr lang="da-DK" sz="2200" dirty="0">
                <a:solidFill>
                  <a:srgbClr val="00163B"/>
                </a:solidFill>
                <a:sym typeface="Wingdings"/>
              </a:rPr>
              <a:t> in the </a:t>
            </a:r>
            <a:r>
              <a:rPr lang="da-DK" sz="2200" dirty="0" err="1">
                <a:solidFill>
                  <a:srgbClr val="00163B"/>
                </a:solidFill>
                <a:sym typeface="Wingdings"/>
              </a:rPr>
              <a:t>academy’s</a:t>
            </a:r>
            <a:r>
              <a:rPr lang="da-DK" sz="22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200" dirty="0" err="1">
                <a:solidFill>
                  <a:srgbClr val="00163B"/>
                </a:solidFill>
                <a:sym typeface="Wingdings"/>
              </a:rPr>
              <a:t>board</a:t>
            </a:r>
            <a:r>
              <a:rPr lang="da-DK" sz="2200" dirty="0">
                <a:solidFill>
                  <a:srgbClr val="00163B"/>
                </a:solidFill>
                <a:sym typeface="Wingdings"/>
              </a:rPr>
              <a:t> of </a:t>
            </a:r>
            <a:r>
              <a:rPr lang="da-DK" sz="2200" dirty="0" err="1">
                <a:solidFill>
                  <a:srgbClr val="00163B"/>
                </a:solidFill>
                <a:sym typeface="Wingdings"/>
              </a:rPr>
              <a:t>directors</a:t>
            </a:r>
            <a:endParaRPr lang="da-DK" sz="2200" dirty="0">
              <a:solidFill>
                <a:srgbClr val="00163B"/>
              </a:solidFill>
              <a:sym typeface="Wingdings"/>
            </a:endParaRPr>
          </a:p>
          <a:p>
            <a:endParaRPr lang="da-DK" sz="2200" dirty="0">
              <a:solidFill>
                <a:srgbClr val="00163B"/>
              </a:solidFill>
            </a:endParaRPr>
          </a:p>
          <a:p>
            <a:pPr marL="457200" lvl="1" indent="-457200"/>
            <a:endParaRPr lang="da-DK" sz="27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783319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4. New </a:t>
            </a:r>
            <a:r>
              <a:rPr lang="da-DK" b="1" dirty="0" err="1">
                <a:solidFill>
                  <a:srgbClr val="8C0026"/>
                </a:solidFill>
              </a:rPr>
              <a:t>board</a:t>
            </a:r>
            <a:endParaRPr lang="en-US" dirty="0">
              <a:solidFill>
                <a:srgbClr val="00163B"/>
              </a:solidFill>
            </a:endParaRPr>
          </a:p>
          <a:p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781299"/>
            <a:ext cx="8708018" cy="5324039"/>
          </a:xfrm>
        </p:spPr>
        <p:txBody>
          <a:bodyPr/>
          <a:lstStyle/>
          <a:p>
            <a:pPr marL="777674" lvl="2" indent="-342900">
              <a:buFont typeface="Wingdings" pitchFamily="2" charset="2"/>
              <a:buChar char="§"/>
            </a:pPr>
            <a:r>
              <a:rPr lang="da-DK" sz="2100" b="1" dirty="0" err="1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Next</a:t>
            </a:r>
            <a:r>
              <a:rPr lang="da-DK" sz="2100" b="1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step:</a:t>
            </a:r>
          </a:p>
          <a:p>
            <a:pPr marL="1274559" lvl="3" indent="-342900">
              <a:buFont typeface="Wingdings" pitchFamily="2" charset="2"/>
              <a:buChar char="§"/>
            </a:pPr>
            <a:r>
              <a:rPr lang="da-DK" sz="2100" dirty="0" err="1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Get</a:t>
            </a:r>
            <a:r>
              <a:rPr lang="da-DK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to know </a:t>
            </a:r>
            <a:r>
              <a:rPr lang="da-DK" sz="2100" dirty="0" err="1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each</a:t>
            </a:r>
            <a:r>
              <a:rPr lang="da-DK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</a:t>
            </a:r>
            <a:r>
              <a:rPr lang="da-DK" sz="2100" dirty="0" err="1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other</a:t>
            </a:r>
            <a:endParaRPr lang="da-DK" sz="2100" dirty="0">
              <a:solidFill>
                <a:srgbClr val="00163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 marL="1274559" lvl="3" indent="-342900">
              <a:buFont typeface="Wingdings" pitchFamily="2" charset="2"/>
              <a:buChar char="§"/>
            </a:pPr>
            <a:r>
              <a:rPr lang="en-GB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Meeting for the new board. Purpose with the meeting:</a:t>
            </a:r>
          </a:p>
          <a:p>
            <a:pPr marL="1771444" lvl="4" indent="-342900">
              <a:buFont typeface="Wingdings" pitchFamily="2" charset="2"/>
              <a:buChar char="§"/>
            </a:pPr>
            <a:r>
              <a:rPr lang="en-GB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board constitutes itself with a chairman, a vice chairman, a treasurer and a secretary.</a:t>
            </a:r>
            <a:r>
              <a:rPr lang="da-DK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chairman must be elected from among the students.</a:t>
            </a:r>
          </a:p>
          <a:p>
            <a:pPr marL="1771444" lvl="4" indent="-342900">
              <a:buFont typeface="Wingdings" pitchFamily="2" charset="2"/>
              <a:buChar char="§"/>
            </a:pPr>
            <a:r>
              <a:rPr lang="da-DK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The </a:t>
            </a:r>
            <a:r>
              <a:rPr lang="da-DK" sz="2100" dirty="0" err="1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board</a:t>
            </a:r>
            <a:r>
              <a:rPr lang="da-DK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must </a:t>
            </a:r>
            <a:r>
              <a:rPr lang="da-DK" sz="2100" dirty="0" err="1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choose</a:t>
            </a:r>
            <a:r>
              <a:rPr lang="da-DK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</a:t>
            </a:r>
            <a:r>
              <a:rPr lang="da-DK" sz="2100" dirty="0" err="1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two</a:t>
            </a:r>
            <a:r>
              <a:rPr lang="da-DK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student </a:t>
            </a:r>
            <a:r>
              <a:rPr lang="da-DK" sz="2100" dirty="0" err="1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representatives</a:t>
            </a:r>
            <a:r>
              <a:rPr lang="da-DK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for the </a:t>
            </a:r>
            <a:r>
              <a:rPr lang="da-DK" sz="2100" dirty="0" err="1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academy’s</a:t>
            </a:r>
            <a:r>
              <a:rPr lang="da-DK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</a:t>
            </a:r>
            <a:r>
              <a:rPr lang="da-DK" sz="2100" dirty="0" err="1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board</a:t>
            </a:r>
            <a:r>
              <a:rPr lang="da-DK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of </a:t>
            </a:r>
            <a:r>
              <a:rPr lang="da-DK" sz="2100" dirty="0" err="1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directors</a:t>
            </a:r>
            <a:r>
              <a:rPr lang="da-DK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.</a:t>
            </a:r>
          </a:p>
          <a:p>
            <a:pPr marL="1771444" lvl="4" indent="-342900">
              <a:buFont typeface="Wingdings" pitchFamily="2" charset="2"/>
              <a:buChar char="§"/>
            </a:pPr>
            <a:r>
              <a:rPr lang="en-GB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 suggestion: </a:t>
            </a:r>
            <a:r>
              <a:rPr lang="en-GB" sz="2100" dirty="0">
                <a:solidFill>
                  <a:srgbClr val="00163B"/>
                </a:solidFill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xx December </a:t>
            </a:r>
          </a:p>
          <a:p>
            <a:pPr marL="1274559" lvl="3" indent="-342900">
              <a:buFont typeface="Wingdings" pitchFamily="2" charset="2"/>
              <a:buChar char="§"/>
            </a:pPr>
            <a:r>
              <a:rPr lang="en-GB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Board meetings in 2021 – date suggestions:</a:t>
            </a:r>
          </a:p>
          <a:p>
            <a:pPr marL="1771444" lvl="4" indent="-342900">
              <a:buFont typeface="Wingdings" pitchFamily="2" charset="2"/>
              <a:buChar char="§"/>
            </a:pPr>
            <a:r>
              <a:rPr lang="en-GB" sz="2100" dirty="0" err="1">
                <a:solidFill>
                  <a:srgbClr val="00163B"/>
                </a:solidFill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Xx</a:t>
            </a:r>
            <a:r>
              <a:rPr lang="en-GB" sz="2100" dirty="0">
                <a:solidFill>
                  <a:srgbClr val="00163B"/>
                </a:solidFill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January, xx April, xx September, xx November</a:t>
            </a:r>
            <a:endParaRPr lang="da-DK" sz="2100" dirty="0">
              <a:solidFill>
                <a:srgbClr val="00163B"/>
              </a:solidFill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88859" lvl="3" indent="-457200"/>
            <a:endParaRPr lang="da-DK" sz="1800" dirty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endParaRPr lang="da-DK" sz="1800" dirty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endParaRPr lang="da-DK" sz="18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22099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774379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5. Orientation by the chairmanship</a:t>
            </a:r>
          </a:p>
        </p:txBody>
      </p:sp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2462530"/>
            <a:ext cx="8829872" cy="4675688"/>
          </a:xfrm>
        </p:spPr>
        <p:txBody>
          <a:bodyPr/>
          <a:lstStyle/>
          <a:p>
            <a:pPr marL="457200" lvl="1" indent="-457200">
              <a:buFont typeface="Wingdings" pitchFamily="2" charset="2"/>
              <a:buChar char="§"/>
            </a:pPr>
            <a:r>
              <a:rPr lang="en-GB" sz="2200" dirty="0">
                <a:solidFill>
                  <a:srgbClr val="00163B"/>
                </a:solidFill>
                <a:sym typeface="Wingdings"/>
              </a:rPr>
              <a:t>Status on activities in the student organisation</a:t>
            </a:r>
          </a:p>
          <a:p>
            <a:pPr marL="457200" lvl="1" indent="-457200">
              <a:buFont typeface="Wingdings" pitchFamily="2" charset="2"/>
              <a:buChar char="§"/>
            </a:pPr>
            <a:r>
              <a:rPr lang="en-GB" sz="2200" dirty="0">
                <a:solidFill>
                  <a:srgbClr val="00163B"/>
                </a:solidFill>
                <a:sym typeface="Wingdings"/>
              </a:rPr>
              <a:t>Status on volunteers:</a:t>
            </a:r>
          </a:p>
          <a:p>
            <a:pPr marL="891974" lvl="2" indent="-457200">
              <a:buFont typeface="Wingdings" pitchFamily="2" charset="2"/>
              <a:buChar char="§"/>
            </a:pPr>
            <a:r>
              <a:rPr lang="en-GB" sz="2200" dirty="0">
                <a:solidFill>
                  <a:srgbClr val="00163B"/>
                </a:solidFill>
                <a:sym typeface="Wingdings"/>
              </a:rPr>
              <a:t>Now</a:t>
            </a:r>
          </a:p>
          <a:p>
            <a:pPr marL="891974" lvl="2" indent="-457200">
              <a:buFont typeface="Wingdings" pitchFamily="2" charset="2"/>
              <a:buChar char="§"/>
            </a:pPr>
            <a:r>
              <a:rPr lang="en-GB" sz="2200" dirty="0">
                <a:solidFill>
                  <a:srgbClr val="00163B"/>
                </a:solidFill>
                <a:sym typeface="Wingdings"/>
              </a:rPr>
              <a:t>Next semester</a:t>
            </a:r>
          </a:p>
          <a:p>
            <a:pPr marL="457200" lvl="1" indent="-457200">
              <a:buFont typeface="Wingdings" pitchFamily="2" charset="2"/>
              <a:buChar char="§"/>
            </a:pPr>
            <a:r>
              <a:rPr lang="en-GB" sz="2200" dirty="0">
                <a:solidFill>
                  <a:srgbClr val="00163B"/>
                </a:solidFill>
                <a:sym typeface="Wingdings"/>
              </a:rPr>
              <a:t>Status on vacant positions</a:t>
            </a:r>
            <a:endParaRPr lang="en-GB" sz="2200" dirty="0">
              <a:solidFill>
                <a:srgbClr val="00163B"/>
              </a:solidFill>
              <a:highlight>
                <a:srgbClr val="FFFF00"/>
              </a:highlight>
              <a:sym typeface="Wingdings"/>
            </a:endParaRPr>
          </a:p>
          <a:p>
            <a:pPr marL="457200" lvl="1" indent="-457200">
              <a:buFont typeface="Wingdings" pitchFamily="2" charset="2"/>
              <a:buChar char="§"/>
            </a:pPr>
            <a:r>
              <a:rPr lang="en-GB" sz="2200" dirty="0">
                <a:solidFill>
                  <a:srgbClr val="00163B"/>
                </a:solidFill>
                <a:sym typeface="Wingdings"/>
              </a:rPr>
              <a:t>Diplomas for volunteers leaving the student organisation</a:t>
            </a:r>
          </a:p>
          <a:p>
            <a:pPr marL="457200" lvl="1" indent="-457200">
              <a:buFont typeface="Wingdings" pitchFamily="2" charset="2"/>
              <a:buChar char="§"/>
            </a:pPr>
            <a:r>
              <a:rPr lang="en-GB" sz="2200" dirty="0">
                <a:solidFill>
                  <a:srgbClr val="00163B"/>
                </a:solidFill>
                <a:sym typeface="Wingdings"/>
              </a:rPr>
              <a:t>Semester celebration for the volunteers</a:t>
            </a:r>
            <a:endParaRPr lang="en-GB" sz="2200" dirty="0">
              <a:solidFill>
                <a:srgbClr val="00163B"/>
              </a:solidFill>
              <a:highlight>
                <a:srgbClr val="FFFF00"/>
              </a:highlight>
              <a:sym typeface="Wingdings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97A8650D-FFCA-924F-AC6A-8384C75A7CFF}"/>
              </a:ext>
            </a:extLst>
          </p:cNvPr>
          <p:cNvSpPr/>
          <p:nvPr/>
        </p:nvSpPr>
        <p:spPr>
          <a:xfrm>
            <a:off x="8965407" y="1881348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6BFA0635-B46E-DA47-95C8-F7FA28FE0775}"/>
              </a:ext>
            </a:extLst>
          </p:cNvPr>
          <p:cNvSpPr/>
          <p:nvPr/>
        </p:nvSpPr>
        <p:spPr>
          <a:xfrm>
            <a:off x="7623031" y="774379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0584630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Cphbusiness Students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94AF4AB49BD64C820FB5FF84935B96" ma:contentTypeVersion="10" ma:contentTypeDescription="Create a new document." ma:contentTypeScope="" ma:versionID="58bb8d73f00bfa09b62cd7ee21e9b410">
  <xsd:schema xmlns:xsd="http://www.w3.org/2001/XMLSchema" xmlns:xs="http://www.w3.org/2001/XMLSchema" xmlns:p="http://schemas.microsoft.com/office/2006/metadata/properties" xmlns:ns3="470d32ac-a7b1-4b23-ac02-5716677bc207" targetNamespace="http://schemas.microsoft.com/office/2006/metadata/properties" ma:root="true" ma:fieldsID="430d1bf5cfb0a55e4cb991752275ba04" ns3:_="">
    <xsd:import namespace="470d32ac-a7b1-4b23-ac02-5716677bc2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0d32ac-a7b1-4b23-ac02-5716677bc2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2B5BA6-BB17-4985-AC3A-575BE8073E8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2892AC0-25FC-4C01-973B-D14D7650B5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0d32ac-a7b1-4b23-ac02-5716677bc2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048E28-DA28-45CF-AA7B-C77D8ADFCE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PowerPoint_Cphbusiness Students_test.potx</Template>
  <TotalTime>20233</TotalTime>
  <Words>408</Words>
  <Application>Microsoft Macintosh PowerPoint</Application>
  <PresentationFormat>Brugerdefineret</PresentationFormat>
  <Paragraphs>104</Paragraphs>
  <Slides>13</Slides>
  <Notes>11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Wingdings</vt:lpstr>
      <vt:lpstr>PowerPoint_Cphbusiness Students_test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CPH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Martin Ove Christensen</dc:creator>
  <cp:lastModifiedBy>Charlotte Dalgaard Dela (CDP - Teamleder - Alumni - Cphbusiness)</cp:lastModifiedBy>
  <cp:revision>258</cp:revision>
  <dcterms:created xsi:type="dcterms:W3CDTF">2013-08-30T11:58:37Z</dcterms:created>
  <dcterms:modified xsi:type="dcterms:W3CDTF">2020-11-19T09:54:54Z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0x0101004894AF4AB49BD64C820FB5FF84935B96</vt:lpwstr>
  </property>
</Properties>
</file>